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SemiBold"/>
      <p:regular r:id="rId42"/>
      <p:bold r:id="rId43"/>
      <p:italic r:id="rId44"/>
      <p:boldItalic r:id="rId45"/>
    </p:embeddedFont>
    <p:embeddedFont>
      <p:font typeface="Roboto"/>
      <p:regular r:id="rId46"/>
      <p:bold r:id="rId47"/>
      <p:italic r:id="rId48"/>
      <p:boldItalic r:id="rId49"/>
    </p:embeddedFont>
    <p:embeddedFont>
      <p:font typeface="Montserrat"/>
      <p:regular r:id="rId50"/>
      <p:bold r:id="rId51"/>
      <p:italic r:id="rId52"/>
      <p:boldItalic r:id="rId53"/>
    </p:embeddedFont>
    <p:embeddedFont>
      <p:font typeface="Montserrat Black"/>
      <p:bold r:id="rId54"/>
      <p:boldItalic r:id="rId55"/>
    </p:embeddedFont>
    <p:embeddedFont>
      <p:font typeface="Noto Sans"/>
      <p:regular r:id="rId56"/>
      <p:bold r:id="rId57"/>
      <p:italic r:id="rId58"/>
      <p:boldItalic r:id="rId59"/>
    </p:embeddedFont>
    <p:embeddedFont>
      <p:font typeface="Montserrat Medium"/>
      <p:regular r:id="rId60"/>
      <p:bold r:id="rId61"/>
      <p:italic r:id="rId62"/>
      <p:boldItalic r:id="rId63"/>
    </p:embeddedFont>
    <p:embeddedFont>
      <p:font typeface="Open Sans SemiBold"/>
      <p:regular r:id="rId64"/>
      <p:bold r:id="rId65"/>
      <p:italic r:id="rId66"/>
      <p:boldItalic r:id="rId67"/>
    </p:embeddedFont>
    <p:embeddedFont>
      <p:font typeface="Open Sans Medium"/>
      <p:regular r:id="rId68"/>
      <p:bold r:id="rId69"/>
      <p:italic r:id="rId70"/>
      <p:boldItalic r:id="rId71"/>
    </p:embeddedFont>
    <p:embeddedFont>
      <p:font typeface="Montserrat ExtraBold"/>
      <p:bold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SemiBold-regular.fntdata"/><Relationship Id="rId41" Type="http://schemas.openxmlformats.org/officeDocument/2006/relationships/slide" Target="slides/slide35.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Roboto-regular.fntdata"/><Relationship Id="rId45"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ExtraBold-boldItalic.fntdata"/><Relationship Id="rId72" Type="http://schemas.openxmlformats.org/officeDocument/2006/relationships/font" Target="fonts/MontserratExtraBold-bold.fntdata"/><Relationship Id="rId31" Type="http://schemas.openxmlformats.org/officeDocument/2006/relationships/slide" Target="slides/slide25.xml"/><Relationship Id="rId75" Type="http://schemas.openxmlformats.org/officeDocument/2006/relationships/font" Target="fonts/OpenSans-bold.fntdata"/><Relationship Id="rId30" Type="http://schemas.openxmlformats.org/officeDocument/2006/relationships/slide" Target="slides/slide24.xml"/><Relationship Id="rId74" Type="http://schemas.openxmlformats.org/officeDocument/2006/relationships/font" Target="fonts/OpenSans-regular.fntdata"/><Relationship Id="rId33" Type="http://schemas.openxmlformats.org/officeDocument/2006/relationships/slide" Target="slides/slide27.xml"/><Relationship Id="rId77" Type="http://schemas.openxmlformats.org/officeDocument/2006/relationships/font" Target="fonts/OpenSans-boldItalic.fntdata"/><Relationship Id="rId32" Type="http://schemas.openxmlformats.org/officeDocument/2006/relationships/slide" Target="slides/slide26.xml"/><Relationship Id="rId76" Type="http://schemas.openxmlformats.org/officeDocument/2006/relationships/font" Target="fonts/Open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Medium-boldItalic.fntdata"/><Relationship Id="rId70" Type="http://schemas.openxmlformats.org/officeDocument/2006/relationships/font" Target="fonts/OpenSans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4.xml"/><Relationship Id="rId64" Type="http://schemas.openxmlformats.org/officeDocument/2006/relationships/font" Target="fonts/OpenSansSemiBold-regular.fntdata"/><Relationship Id="rId63" Type="http://schemas.openxmlformats.org/officeDocument/2006/relationships/font" Target="fonts/MontserratMedium-boldItalic.fntdata"/><Relationship Id="rId22" Type="http://schemas.openxmlformats.org/officeDocument/2006/relationships/slide" Target="slides/slide16.xml"/><Relationship Id="rId66" Type="http://schemas.openxmlformats.org/officeDocument/2006/relationships/font" Target="fonts/OpenSansSemiBold-italic.fntdata"/><Relationship Id="rId21" Type="http://schemas.openxmlformats.org/officeDocument/2006/relationships/slide" Target="slides/slide15.xml"/><Relationship Id="rId65" Type="http://schemas.openxmlformats.org/officeDocument/2006/relationships/font" Target="fonts/OpenSansSemiBold-bold.fntdata"/><Relationship Id="rId24" Type="http://schemas.openxmlformats.org/officeDocument/2006/relationships/slide" Target="slides/slide18.xml"/><Relationship Id="rId68" Type="http://schemas.openxmlformats.org/officeDocument/2006/relationships/font" Target="fonts/OpenSansMedium-regular.fntdata"/><Relationship Id="rId23" Type="http://schemas.openxmlformats.org/officeDocument/2006/relationships/slide" Target="slides/slide17.xml"/><Relationship Id="rId67" Type="http://schemas.openxmlformats.org/officeDocument/2006/relationships/font" Target="fonts/OpenSansSemiBold-boldItalic.fntdata"/><Relationship Id="rId60" Type="http://schemas.openxmlformats.org/officeDocument/2006/relationships/font" Target="fonts/Montserrat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MontserratBlack-boldItalic.fntdata"/><Relationship Id="rId10" Type="http://schemas.openxmlformats.org/officeDocument/2006/relationships/slide" Target="slides/slide4.xml"/><Relationship Id="rId54" Type="http://schemas.openxmlformats.org/officeDocument/2006/relationships/font" Target="fonts/MontserratBlack-bold.fntdata"/><Relationship Id="rId13" Type="http://schemas.openxmlformats.org/officeDocument/2006/relationships/slide" Target="slides/slide7.xml"/><Relationship Id="rId57" Type="http://schemas.openxmlformats.org/officeDocument/2006/relationships/font" Target="fonts/NotoSans-bold.fntdata"/><Relationship Id="rId12" Type="http://schemas.openxmlformats.org/officeDocument/2006/relationships/slide" Target="slides/slide6.xml"/><Relationship Id="rId56" Type="http://schemas.openxmlformats.org/officeDocument/2006/relationships/font" Target="fonts/NotoSans-regular.fntdata"/><Relationship Id="rId15" Type="http://schemas.openxmlformats.org/officeDocument/2006/relationships/slide" Target="slides/slide9.xml"/><Relationship Id="rId59" Type="http://schemas.openxmlformats.org/officeDocument/2006/relationships/font" Target="fonts/NotoSans-boldItalic.fntdata"/><Relationship Id="rId14" Type="http://schemas.openxmlformats.org/officeDocument/2006/relationships/slide" Target="slides/slide8.xml"/><Relationship Id="rId58" Type="http://schemas.openxmlformats.org/officeDocument/2006/relationships/font" Target="fonts/Noto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d51548fcf_0_5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ko"/>
              <a:t>안녕하세요, 다학제간캡스톤디자인 인공지능분반 16조 팀장 장원준입니다. 지금부터 저희 프로젝트 'Bento'에 대해 발표 시작하겠습니다.</a:t>
            </a:r>
            <a:endParaRPr b="1"/>
          </a:p>
          <a:p>
            <a:pPr indent="0" lvl="0" marL="0" rtl="0" algn="l">
              <a:lnSpc>
                <a:spcPct val="115000"/>
              </a:lnSpc>
              <a:spcBef>
                <a:spcPts val="1200"/>
              </a:spcBef>
              <a:spcAft>
                <a:spcPts val="0"/>
              </a:spcAft>
              <a:buSzPts val="1100"/>
              <a:buNone/>
            </a:pPr>
            <a:r>
              <a:rPr b="1" lang="ko"/>
              <a:t>cs</a:t>
            </a:r>
            <a:endParaRPr b="1"/>
          </a:p>
          <a:p>
            <a:pPr indent="0" lvl="0" marL="0" rtl="0" algn="l">
              <a:lnSpc>
                <a:spcPct val="115000"/>
              </a:lnSpc>
              <a:spcBef>
                <a:spcPts val="1200"/>
              </a:spcBef>
              <a:spcAft>
                <a:spcPts val="1200"/>
              </a:spcAft>
              <a:buClr>
                <a:schemeClr val="dk1"/>
              </a:buClr>
              <a:buSzPts val="1100"/>
              <a:buFont typeface="Arial"/>
              <a:buNone/>
            </a:pPr>
            <a:r>
              <a:rPr b="1" lang="ko"/>
              <a:t>서울대학교병원 융합의학과 김광수 교수님 그리고 소속 연구진분들과 산학협력을 통해 진행중입니다.</a:t>
            </a:r>
            <a:endParaRPr b="1"/>
          </a:p>
        </p:txBody>
      </p:sp>
      <p:sp>
        <p:nvSpPr>
          <p:cNvPr id="68" name="Google Shape;68;g34d51548fcf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d51548fcf_0_7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ko">
                <a:solidFill>
                  <a:schemeClr val="dk1"/>
                </a:solidFill>
              </a:rPr>
              <a:t>하지만, CDM 에도 단점은 있습니다. </a:t>
            </a:r>
            <a:endParaRPr>
              <a:solidFill>
                <a:schemeClr val="dk1"/>
              </a:solidFill>
            </a:endParaRPr>
          </a:p>
          <a:p>
            <a:pPr indent="0" lvl="0" marL="0" rtl="0" algn="l">
              <a:lnSpc>
                <a:spcPct val="115000"/>
              </a:lnSpc>
              <a:spcBef>
                <a:spcPts val="1200"/>
              </a:spcBef>
              <a:spcAft>
                <a:spcPts val="0"/>
              </a:spcAft>
              <a:buSzPts val="1100"/>
              <a:buNone/>
            </a:pPr>
            <a:r>
              <a:rPr lang="ko">
                <a:solidFill>
                  <a:schemeClr val="dk1"/>
                </a:solidFill>
              </a:rPr>
              <a:t>첫째, 연구자들이 데이터베이스에 직접 접근하려 할 때 부딪히는 가장 근본적인 문제는 테이블 구조 자체가 너무 복잡하여 이해하는 데 많은 시간과 노력이 소요된다는 점입니다. 연구 데이터는 그 특성상 다양한 정보가 여러 테이블에 나뉘어 저장되고, 이 테이블들은 복잡한 관계로 얽혀있는 경우가 대부분입니다. 결국, 데이터를 추출하기도 전에 그 데이터가 어디에 어떤 형태로 존재하는지 알아내는 과정 자체가 연구자들에게는 높은 진입 장벽으로 작용합니다.</a:t>
            </a:r>
            <a:endParaRPr>
              <a:solidFill>
                <a:schemeClr val="dk1"/>
              </a:solidFill>
            </a:endParaRPr>
          </a:p>
          <a:p>
            <a:pPr indent="0" lvl="0" marL="0" rtl="0" algn="l">
              <a:lnSpc>
                <a:spcPct val="115000"/>
              </a:lnSpc>
              <a:spcBef>
                <a:spcPts val="1200"/>
              </a:spcBef>
              <a:spcAft>
                <a:spcPts val="1200"/>
              </a:spcAft>
              <a:buSzPts val="1100"/>
              <a:buNone/>
            </a:pPr>
            <a:r>
              <a:rPr lang="ko">
                <a:solidFill>
                  <a:schemeClr val="dk1"/>
                </a:solidFill>
              </a:rPr>
              <a:t>둘째, </a:t>
            </a:r>
            <a:r>
              <a:rPr b="1" lang="ko">
                <a:solidFill>
                  <a:schemeClr val="dk1"/>
                </a:solidFill>
              </a:rPr>
              <a:t>SQL이라는 새로운 장벽</a:t>
            </a:r>
            <a:r>
              <a:rPr lang="ko">
                <a:solidFill>
                  <a:schemeClr val="dk1"/>
                </a:solidFill>
              </a:rPr>
              <a:t>이 생깁니다. 직접 데이터베이스에 접근하려면 SQL 쿼리 작성이 필수적입니다. 하지만 앞서 말씀드렸듯 SQL이나 프로그래밍 지식이 부족한 연구진에게 이는 매우 높은 장벽이며, 원하는 데이터를 추출하는 것 자체가 큰 부담이 됩니다. 결국 </a:t>
            </a:r>
            <a:r>
              <a:rPr b="1" lang="ko">
                <a:solidFill>
                  <a:schemeClr val="dk1"/>
                </a:solidFill>
              </a:rPr>
              <a:t>엑셀을 이용한 비효율적인 수작업</a:t>
            </a:r>
            <a:r>
              <a:rPr lang="ko">
                <a:solidFill>
                  <a:schemeClr val="dk1"/>
                </a:solidFill>
              </a:rPr>
              <a:t>으로 돌아가거나, IT 부서나 개발자에게 의존하게 되어 또 다른 병목 현상을 낳습니다.</a:t>
            </a:r>
            <a:endParaRPr/>
          </a:p>
        </p:txBody>
      </p:sp>
      <p:sp>
        <p:nvSpPr>
          <p:cNvPr id="244" name="Google Shape;244;g34d51548fcf_0_7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d51548fcf_0_7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데이터베이스 직접 접근을 하지 않아도 코호트 연구를 할 수 있게 만들어준 플랫폼이 있습니다. 바로 ohdsi atlas 입니다. atlas는 코호트 정의 기능과 전반적인 통계 기능을 제공합니다. </a:t>
            </a:r>
            <a:endParaRPr/>
          </a:p>
        </p:txBody>
      </p:sp>
      <p:sp>
        <p:nvSpPr>
          <p:cNvPr id="256" name="Google Shape;256;g34d51548fcf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d51548fcf_0_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그래서, 저희는 실제 연구진이 어떤 방식으로 연구를 하는지 알아보기 위해 설문조사를 진행했습니다.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
              <a:t>서울대병원 CDM 연구진 13분께 설문조사를 시행한결과 데이터베이스 직접 접근이 85%로 가장 많았고  ATLAS를 활용하는 것이 53%로 상대적으로  적었습니다. 기존 CDM 데이터 활용을 하기 위해 나온 플랫폼인 atlas 사용자가 왜 더 적을까요?</a:t>
            </a:r>
            <a:endParaRPr/>
          </a:p>
        </p:txBody>
      </p:sp>
      <p:sp>
        <p:nvSpPr>
          <p:cNvPr id="265" name="Google Shape;265;g34d51548fcf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d51548fcf_0_7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ko">
                <a:solidFill>
                  <a:schemeClr val="dk1"/>
                </a:solidFill>
              </a:rPr>
              <a:t> 저희가 연구진들과 직접 소통하며 발견한 현실적인 문제점들이 있었습니다. "불친절하고 속도가 느린 점", "분석과 개별 데이터 탐색이 어려운 점", "사용이 어려워 교육이 불가피한 점” 등인데요.</a:t>
            </a:r>
            <a:endParaRPr/>
          </a:p>
        </p:txBody>
      </p:sp>
      <p:sp>
        <p:nvSpPr>
          <p:cNvPr id="278" name="Google Shape;278;g34d51548fcf_0_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d51548fcf_0_7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ko">
                <a:solidFill>
                  <a:schemeClr val="dk1"/>
                </a:solidFill>
              </a:rPr>
              <a:t>저희는 이와 같은 문제점들 해결하고 연구진의 니즈를 반영한 새로운 CDM 데이터 분석 도구, Bento를 만들게 되었습니다. 지금부터 저희가 ATLAS의 각 문제점을 Bento를 통해 어떻게 해결하였는지 설명드리겠습니다.</a:t>
            </a:r>
            <a:endParaRPr/>
          </a:p>
        </p:txBody>
      </p:sp>
      <p:sp>
        <p:nvSpPr>
          <p:cNvPr id="297" name="Google Shape;297;g34d51548fcf_0_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d51548fcf_0_8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ko">
                <a:solidFill>
                  <a:schemeClr val="dk1"/>
                </a:solidFill>
              </a:rPr>
              <a:t>ATLAS에서의 코호트 정의과정을 보여드리겠습니다.</a:t>
            </a:r>
            <a:endParaRPr>
              <a:solidFill>
                <a:schemeClr val="dk1"/>
              </a:solidFill>
            </a:endParaRPr>
          </a:p>
          <a:p>
            <a:pPr indent="0" lvl="0" marL="0" rtl="0" algn="l">
              <a:lnSpc>
                <a:spcPct val="115000"/>
              </a:lnSpc>
              <a:spcBef>
                <a:spcPts val="1200"/>
              </a:spcBef>
              <a:spcAft>
                <a:spcPts val="0"/>
              </a:spcAft>
              <a:buSzPts val="1100"/>
              <a:buNone/>
            </a:pPr>
            <a:r>
              <a:rPr lang="ko">
                <a:solidFill>
                  <a:schemeClr val="dk1"/>
                </a:solidFill>
              </a:rPr>
              <a:t>ATLAS에서는 코호트를 정의하는 과정이 매우 번거롭습니다. </a:t>
            </a:r>
            <a:endParaRPr>
              <a:solidFill>
                <a:schemeClr val="dk1"/>
              </a:solidFill>
            </a:endParaRPr>
          </a:p>
          <a:p>
            <a:pPr indent="0" lvl="0" marL="0" rtl="0" algn="l">
              <a:lnSpc>
                <a:spcPct val="115000"/>
              </a:lnSpc>
              <a:spcBef>
                <a:spcPts val="1200"/>
              </a:spcBef>
              <a:spcAft>
                <a:spcPts val="0"/>
              </a:spcAft>
              <a:buSzPts val="1100"/>
              <a:buNone/>
            </a:pPr>
            <a:r>
              <a:rPr lang="ko">
                <a:solidFill>
                  <a:schemeClr val="dk1"/>
                </a:solidFill>
              </a:rPr>
              <a:t>보시는 것처럼 필터를 하나 추가하고 속성을 설정할 때마다 </a:t>
            </a:r>
            <a:r>
              <a:rPr b="1" lang="ko">
                <a:solidFill>
                  <a:schemeClr val="dk1"/>
                </a:solidFill>
              </a:rPr>
              <a:t>반복적인 클릭과 시선 이동 그리고 귀찮을 정도로 많은  마우스 이동</a:t>
            </a:r>
            <a:r>
              <a:rPr lang="ko">
                <a:solidFill>
                  <a:schemeClr val="dk1"/>
                </a:solidFill>
              </a:rPr>
              <a:t>이 필요합니다.</a:t>
            </a:r>
            <a:endParaRPr>
              <a:solidFill>
                <a:schemeClr val="dk1"/>
              </a:solidFill>
            </a:endParaRPr>
          </a:p>
          <a:p>
            <a:pPr indent="0" lvl="0" marL="0" rtl="0" algn="l">
              <a:lnSpc>
                <a:spcPct val="115000"/>
              </a:lnSpc>
              <a:spcBef>
                <a:spcPts val="1200"/>
              </a:spcBef>
              <a:spcAft>
                <a:spcPts val="1200"/>
              </a:spcAft>
              <a:buSzPts val="1100"/>
              <a:buNone/>
            </a:pPr>
            <a:r>
              <a:rPr lang="ko">
                <a:solidFill>
                  <a:schemeClr val="dk1"/>
                </a:solidFill>
              </a:rPr>
              <a:t>조건이 많아질수록 이 과정은 더 많아지는데, 이러한 방식은 사용자 경험에서 시각적 피로도를 증가시키고 코호트를 구성하는데 있어 오랜 시간이 소요 되게 합니다.</a:t>
            </a:r>
            <a:endParaRPr/>
          </a:p>
        </p:txBody>
      </p:sp>
      <p:sp>
        <p:nvSpPr>
          <p:cNvPr id="305" name="Google Shape;305;g34d51548fcf_0_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d51548fcf_0_8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ko">
                <a:solidFill>
                  <a:schemeClr val="dk1"/>
                </a:solidFill>
              </a:rPr>
              <a:t>Bento는 이 문제를 직관적인 구조로 해결했습니다. 보시는 것처럼 필터 설정 영역을 우측에 분리하여 사용자는 필터를 설정하기 위해 보아야 하는 화면 내의 영역을 명확히 인지할 수 있게 됩니다.</a:t>
            </a:r>
            <a:br>
              <a:rPr lang="ko">
                <a:solidFill>
                  <a:schemeClr val="dk1"/>
                </a:solidFill>
              </a:rPr>
            </a:br>
            <a:r>
              <a:rPr lang="ko">
                <a:solidFill>
                  <a:schemeClr val="dk1"/>
                </a:solidFill>
              </a:rPr>
              <a:t>또한 불필요한 클릭과 마우스 이동 거리를 획기적으로 줄이게 되었습니다. </a:t>
            </a:r>
            <a:r>
              <a:rPr b="1" lang="ko">
                <a:solidFill>
                  <a:schemeClr val="dk1"/>
                </a:solidFill>
              </a:rPr>
              <a:t>Bento의 이러한 방식은 연구자가 코호트 구성에서 받는 피로도를 낮출 수 있게 되었고 </a:t>
            </a:r>
            <a:r>
              <a:rPr lang="ko">
                <a:solidFill>
                  <a:schemeClr val="dk1"/>
                </a:solidFill>
              </a:rPr>
              <a:t>ATLAS와 비교했을 때 빠르고 직관적입니다.</a:t>
            </a:r>
            <a:endParaRPr/>
          </a:p>
        </p:txBody>
      </p:sp>
      <p:sp>
        <p:nvSpPr>
          <p:cNvPr id="314" name="Google Shape;314;g34d51548fcf_0_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d51548fcf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느린 속도에 대해서도 살펴보겠습니다.</a:t>
            </a:r>
            <a:r>
              <a:rPr lang="ko">
                <a:solidFill>
                  <a:schemeClr val="dk1"/>
                </a:solidFill>
              </a:rPr>
              <a:t> 기존의 전통적인 OLTP 데이터베이스는 개별 데이터의 입력, 수정, 삭제와 같은 트랜잭션에는 효율적이었지만, 전체 테이블을 훑으며 특정 조건의 데이터를 집계하고 분석하는 작업에는 구조적으로 매우 비효율적입니다.</a:t>
            </a:r>
            <a:r>
              <a:rPr lang="ko">
                <a:solidFill>
                  <a:schemeClr val="dk1"/>
                </a:solidFill>
              </a:rPr>
              <a:t> 대규모 데이터 분석에 최적화되지 않은 구조와 이로 인한 성능 한계 때문에, 복잡한 코호트를 정의할 때 길게는 몇 시간까지 기다려야 하는 경우도 있습니다. 이는 연구의 흐름을 끊고 전체 연구 기간을 지연시키는 큰 요인입니다.</a:t>
            </a:r>
            <a:endParaRPr>
              <a:solidFill>
                <a:schemeClr val="dk1"/>
              </a:solidFill>
            </a:endParaRPr>
          </a:p>
        </p:txBody>
      </p:sp>
      <p:sp>
        <p:nvSpPr>
          <p:cNvPr id="322" name="Google Shape;322;g34d51548fcf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d51548fcf_0_8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ko" strike="sngStrike">
                <a:solidFill>
                  <a:schemeClr val="dk1"/>
                </a:solidFill>
              </a:rPr>
              <a:t>첫째, </a:t>
            </a:r>
            <a:r>
              <a:rPr b="1" lang="ko" strike="sngStrike">
                <a:solidFill>
                  <a:schemeClr val="dk1"/>
                </a:solidFill>
              </a:rPr>
              <a:t>속도 문제입니다.</a:t>
            </a:r>
            <a:r>
              <a:rPr lang="ko" strike="sngStrike">
                <a:solidFill>
                  <a:schemeClr val="dk1"/>
                </a:solidFill>
              </a:rPr>
              <a:t> ATLAS가 느린 이유 중 하나는, 테이블 구조가 매우 복잡하고 사용하는 데이터베이스 자체가 빅데이터 분석에 적합하지 않은 OLTP 데이터베이스이기 때문입니다. 따라서 연구진이 직접 데이터베이스에 접근한다고 해도, 대규모 데이터 분석에 최적화되지 않은 그 데이터베이스 구조와 성능 한계 때문에, 복잡한 분석 쿼리를 실행하면 여전히 </a:t>
            </a:r>
            <a:r>
              <a:rPr b="1" lang="ko" strike="sngStrike">
                <a:solidFill>
                  <a:schemeClr val="dk1"/>
                </a:solidFill>
              </a:rPr>
              <a:t>짧게는 몇 분에서 길게는 몇 시간까지 기다려야</a:t>
            </a:r>
            <a:r>
              <a:rPr lang="ko" strike="sngStrike">
                <a:solidFill>
                  <a:schemeClr val="dk1"/>
                </a:solidFill>
              </a:rPr>
              <a:t> 하는 경우가 많습니다. 즉, </a:t>
            </a:r>
            <a:r>
              <a:rPr b="1" lang="ko" strike="sngStrike">
                <a:solidFill>
                  <a:schemeClr val="dk1"/>
                </a:solidFill>
              </a:rPr>
              <a:t>느린 속도 문제는 근본적으로 해결되지 않는 것</a:t>
            </a:r>
            <a:r>
              <a:rPr lang="ko" strike="sngStrike">
                <a:solidFill>
                  <a:schemeClr val="dk1"/>
                </a:solidFill>
              </a:rPr>
              <a:t>이죠. 이는 연구의 흐름을 끊고 전체 연구 기간을 지연시키는 큰 요인입니다.</a:t>
            </a:r>
            <a:endParaRPr>
              <a:solidFill>
                <a:schemeClr val="dk1"/>
              </a:solidFill>
            </a:endParaRPr>
          </a:p>
          <a:p>
            <a:pPr indent="0" lvl="0" marL="0" rtl="0" algn="l">
              <a:lnSpc>
                <a:spcPct val="115000"/>
              </a:lnSpc>
              <a:spcBef>
                <a:spcPts val="1200"/>
              </a:spcBef>
              <a:spcAft>
                <a:spcPts val="0"/>
              </a:spcAft>
              <a:buSzPts val="1100"/>
              <a:buNone/>
            </a:pPr>
            <a:r>
              <a:rPr lang="ko">
                <a:solidFill>
                  <a:schemeClr val="dk1"/>
                </a:solidFill>
              </a:rPr>
              <a:t>그래서, </a:t>
            </a:r>
            <a:r>
              <a:rPr lang="ko">
                <a:solidFill>
                  <a:schemeClr val="dk1"/>
                </a:solidFill>
              </a:rPr>
              <a:t>저희는 분석 성능에 특화된 OLAP 데이터베이스인 ‘Clickhouse’를 도입했습니다. Clickhouse는 대규모 데이터 분석을 위해 특별히 설계된 컬럼 기반의 OLAP 데이터베이스 입니다. 이는 수많은 환자 데이터 중 연구에 필요한 부분들만 빠르게 읽어와 분석하는 데 최적화 되어있어서 기존 방식 대비 월등한 성능을 보여줍니다. 이를 통해 복잡한 분석 쿼리 실행 시간을 근본적으로 단축하고자 했습니다.</a:t>
            </a:r>
            <a:endParaRPr>
              <a:solidFill>
                <a:schemeClr val="dk1"/>
              </a:solidFill>
            </a:endParaRPr>
          </a:p>
          <a:p>
            <a:pPr indent="0" lvl="0" marL="0" rtl="0" algn="l">
              <a:lnSpc>
                <a:spcPct val="115000"/>
              </a:lnSpc>
              <a:spcBef>
                <a:spcPts val="1200"/>
              </a:spcBef>
              <a:spcAft>
                <a:spcPts val="1200"/>
              </a:spcAft>
              <a:buSzPts val="1100"/>
              <a:buNone/>
            </a:pPr>
            <a:r>
              <a:rPr lang="ko">
                <a:solidFill>
                  <a:schemeClr val="dk1"/>
                </a:solidFill>
              </a:rPr>
              <a:t>단순히 데이터베이스만 바꾼것이 아니라, 의료 데이터의 특성을 깊이 이해하고 CDM의 기본 구조와 표준을 유지하면서도 필요한 부분만 최적화하는 방식으로 테이블을 재설계 했습니다. 또한, 코호트 정의시에 사용하는 쿼리 빌더를 완전히 재설계하고 분석 쿼리를 효율적으로 개선하여 성능 향상을 이루었습니다.</a:t>
            </a:r>
            <a:endParaRPr>
              <a:solidFill>
                <a:schemeClr val="dk1"/>
              </a:solidFill>
            </a:endParaRPr>
          </a:p>
        </p:txBody>
      </p:sp>
      <p:sp>
        <p:nvSpPr>
          <p:cNvPr id="333" name="Google Shape;333;g34d51548fcf_0_8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d51548fcf_0_8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ko">
                <a:solidFill>
                  <a:schemeClr val="dk1"/>
                </a:solidFill>
              </a:rPr>
              <a:t>그 결과, 기존 방식에 비해 초당 데이터 처리 개수 기준 최대 132배 빠르게 데이터를 처리할 수 있었습니다.</a:t>
            </a:r>
            <a:endParaRPr>
              <a:solidFill>
                <a:schemeClr val="dk1"/>
              </a:solidFill>
            </a:endParaRPr>
          </a:p>
          <a:p>
            <a:pPr indent="0" lvl="0" marL="0" rtl="0" algn="l">
              <a:lnSpc>
                <a:spcPct val="115000"/>
              </a:lnSpc>
              <a:spcBef>
                <a:spcPts val="1200"/>
              </a:spcBef>
              <a:spcAft>
                <a:spcPts val="0"/>
              </a:spcAft>
              <a:buSzPts val="1100"/>
              <a:buNone/>
            </a:pPr>
            <a:r>
              <a:rPr lang="ko">
                <a:solidFill>
                  <a:schemeClr val="dk1"/>
                </a:solidFill>
              </a:rPr>
              <a:t>벤토는 약 480만 건의 데이터가 있는 condition_era 테이블에서는 초당 약 1300만 건의 속도를 보였으나, 데이터 양이 훨씬 많은 약 2억 9000만 건의 measurement 테이블에서는 초당 약 3800만 건으로 오히려 처리 속도가 크게 향상되었습니다. 앞으로 점점 더 방대해질 임상 데이터를 효과적으로 처리해야 하는 상황을 고려했을 때, 이러한 성능은 벤토의 뛰어난 확장성과 처리 능력을 보여줍니다.</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이런 압도적인 속도 덕분에 연구자분들이 더이상 시간을 낭비하지 않아도 됩니다.</a:t>
            </a:r>
            <a:endParaRPr>
              <a:solidFill>
                <a:schemeClr val="dk1"/>
              </a:solidFill>
            </a:endParaRPr>
          </a:p>
        </p:txBody>
      </p:sp>
      <p:sp>
        <p:nvSpPr>
          <p:cNvPr id="346" name="Google Shape;346;g34d51548fcf_0_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d51548fc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d51548fc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발표의 목차는 크게 5가지로 나눠집니다. 먼저 개발 배경, </a:t>
            </a:r>
            <a:r>
              <a:rPr lang="ko"/>
              <a:t>아틀라스의 </a:t>
            </a:r>
            <a:r>
              <a:rPr lang="ko"/>
              <a:t>문제점 과 프로젝트를 통해 해결한 방법, 향후 계획 및 결론으로 이어집니다.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d51548fcf_0_8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이러한 성능 최적화 과정에서 저희가 사용하던 오픈소스 쿼리 빌더 라이브러리가 Clickhouse 연동 부분에서 복잡한 쿼리를 처리하지 못하는 한계가 있음을 발견했습니다. 저희 팀은 이 문제를 직접 개선했을 뿐만 아니라, 개선된 코드를 원본 프로젝트에 다시 기여했습니다. 이는 저희가 기술적 완성도를 추구하며 동시에 오픈소스 커뮤니티에 기여하는 방식을 보여줍니다.</a:t>
            </a:r>
            <a:endParaRPr/>
          </a:p>
        </p:txBody>
      </p:sp>
      <p:sp>
        <p:nvSpPr>
          <p:cNvPr id="356" name="Google Shape;356;g34d51548fcf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d51548fcf_0_8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이전까지는 ATLAS의 문제점을 해결했던 내용이었다면 이번에는 Bento만의 특별한 기능들을 소개해드리려고 합니다.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
              <a:t>첫번째로 코호트 특성 분석 관련 기능입니다. 예를 들어 연구자가 코호트 A와 코호트 B의 특성을 직접 비교를 하려 할 때, 생각할 수 있는 방안은 각각의 코호트 분석 결과를 뽑아 수동으로 비교하는 방안이 있겠지만, 두 개 이상의 코호트의 대한 통계 자료를 동시에 비교분석할 수 있다면 데이터 탐색 효율성이 증가할 것입니다. 또한 코호트의 통계를 이루는 집단 내부 개개인의 환자 데이터를 볼 수 있다면 개별 환자에 대한 심층 분석이 가능하게 될 것입니다.</a:t>
            </a:r>
            <a:endParaRPr/>
          </a:p>
          <a:p>
            <a:pPr indent="0" lvl="0" marL="0" rtl="0" algn="l">
              <a:lnSpc>
                <a:spcPct val="100000"/>
              </a:lnSpc>
              <a:spcBef>
                <a:spcPts val="0"/>
              </a:spcBef>
              <a:spcAft>
                <a:spcPts val="0"/>
              </a:spcAft>
              <a:buSzPts val="1400"/>
              <a:buNone/>
            </a:pPr>
            <a:r>
              <a:t/>
            </a:r>
            <a:endParaRPr/>
          </a:p>
        </p:txBody>
      </p:sp>
      <p:sp>
        <p:nvSpPr>
          <p:cNvPr id="363" name="Google Shape;363;g34d51548fcf_0_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d51548fcf_0_9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그렇게 개발한 Bento 만의 기능 중 하나가 바로 2개 이상의 코호트 통계 자료를 동시에 시각화하여 제공하는 '다중 코호트 통계 기능'입니다. 위 이미지를 보시면 3개의 코호트에 대한 통계 자료를 제공해주고 있는데요, 코호트에 구성된 환자들의 성비, 방문 횟수 분포, 가장 많이 처방된 약물에 대한 통계 자료를 차트로 제공합니다. 이는 연구자가 여러 개의 코호트 특성을 한눈에 비교할 수 있게 합니다.</a:t>
            </a:r>
            <a:endParaRPr/>
          </a:p>
        </p:txBody>
      </p:sp>
      <p:sp>
        <p:nvSpPr>
          <p:cNvPr id="413" name="Google Shape;413;g34d51548fcf_0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d51548fcf_0_9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다음 기능은 바로 개별 환자 수준의 데이터 탐색 기능인 ‘개인 CDM 뷰어' 기능입니다. 상단의 이미지는 한명에 환자에 대한 전체 방문 기록을 방문 유형 별로 타임라인에 표시한 것이고, 각 시점의 진단, 처방 등에 대한 상세 데이터를 아래 이미지와 같이 테이블로 확인할 수 있습니다. 이는 코호트 통계만으로는 알 수 없는 개별 환자의 임상 경과를 이해하는데 도움이 됩니다.</a:t>
            </a:r>
            <a:endParaRPr/>
          </a:p>
        </p:txBody>
      </p:sp>
      <p:sp>
        <p:nvSpPr>
          <p:cNvPr id="430" name="Google Shape;430;g34d51548fcf_0_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d51548fcf_0_9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ko">
                <a:solidFill>
                  <a:schemeClr val="dk1"/>
                </a:solidFill>
              </a:rPr>
              <a:t>두 번째로는 자동 코호트 생성 기능입니다. 벤토에서 코호트 생성을 더 쉽게 만들었다고 하더라도 하나하나 조건을 거는 것은 시간이 꽤나 소요가 됩니다. 만약 자동으로 코호트를 생성해주는 기능이 있다면 연구자의 편리성을 높일 수 있을 것이기 때문에 개발하게 되었습니다.</a:t>
            </a:r>
            <a:endParaRPr/>
          </a:p>
        </p:txBody>
      </p:sp>
      <p:sp>
        <p:nvSpPr>
          <p:cNvPr id="443" name="Google Shape;443;g34d51548fcf_0_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d51548fcf_0_9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ko">
                <a:solidFill>
                  <a:schemeClr val="dk1"/>
                </a:solidFill>
              </a:rPr>
              <a:t>자동 코호트 생성 기능은 이렇게 사용됩니다. 좌측 이미지처럼 텍스트를 통해 작성하거나, 코호트 의료 관련 논문을 드래그해서 넣는 것으로 필요한 코호트 조건을 자동으로 구성해줍니다.</a:t>
            </a:r>
            <a:endParaRPr/>
          </a:p>
        </p:txBody>
      </p:sp>
      <p:sp>
        <p:nvSpPr>
          <p:cNvPr id="462" name="Google Shape;462;g34d51548fcf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d51548fcf_0_9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ko"/>
              <a:t>AI가 PDF나 텍스트를 분석하고 나면 바로 코호트를 생성하는 것이 아니라 중간 검토 단계를 거칩니다. 보시는것처럼, AI가 입력된 내용을 명확하고 읽기 쉬운 텍스트 형태로 요약해서 보여줍니다. 연구자분들은 이 요약을 보면서 AI가 의도한대로 조건을 잘 이해했는지 확인하고 필요하다면 바로 수정할 수도 있습니다. 이를 통해 코호트 생성 초기 단계의 오류를 효과적으로 방지할 수 있습니다.</a:t>
            </a:r>
            <a:endParaRPr/>
          </a:p>
        </p:txBody>
      </p:sp>
      <p:sp>
        <p:nvSpPr>
          <p:cNvPr id="473" name="Google Shape;473;g34d51548fcf_0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d51548fcf_0_9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solidFill>
                  <a:schemeClr val="dk1"/>
                </a:solidFill>
              </a:rPr>
              <a:t>마지막으로 AI 기반 특성 분석입니다. 여러분 임상연구에 있어서 고려해야할 점이 있는데 무엇일까요? 바로 변수 누락입니다. 예를 들어보겠습니다. “증상에 따른 A 질병의 특징”을 분석하기 위해 코호트를 구성해본다고 합시다. [클릭] 비염 증상, [클릭] 두통, [클릭] 인후통, [클릭] 2020년도 이후, [클릭] 기침 등이 필수 조건이라고 가정합시다. 만약 [클릭] 기침이 빠지게 되면 어떻게 될까요? </a:t>
            </a:r>
            <a:r>
              <a:rPr lang="ko">
                <a:solidFill>
                  <a:schemeClr val="dk1"/>
                </a:solidFill>
              </a:rPr>
              <a:t>기침이 빠지게 된 보고자 하는</a:t>
            </a:r>
            <a:r>
              <a:rPr lang="ko">
                <a:solidFill>
                  <a:schemeClr val="dk1"/>
                </a:solidFill>
              </a:rPr>
              <a:t> 질병이 아닌 다른 질병을 지닌 여러 사람들도 뽑히게 됩니다. 이렇듯 중요한 변수를 누락하게 된다면 이 연구에 대한 신뢰도는 많이 낮아지게 될 것입니다.</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
        <p:nvSpPr>
          <p:cNvPr id="484" name="Google Shape;484;g34d51548fcf_0_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4d51548fcf_0_9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
                <a:solidFill>
                  <a:schemeClr val="dk1"/>
                </a:solidFill>
              </a:rPr>
              <a:t>Bento는 'AI 기반 특징 분석' 기능으로 이러한 위험을 줄이는 데 도움을 줍니다. 연구자가 코호트를 구성하면, 해당 환자 그룹의 데이터를 학습에 사용해, 데이터 처리에 유리한 XGBoost 머신러닝 모델을 생성합니다. 이 모델은 환자가 해당 그룹에 속하는지 아닌지를 판단하는 이진 분류 모델입니다. 만들어진 모델에 대해 SHAP라는 알고리즘을 사용하여, 현재 정의된 코호트에 영향을 크게 주는 특징들을 선정해 그 결과를 연구자에게 제시합니다. 그렇게 만들어진 결과들은 코호트와 관련성이 높거나 연구 설계 시 추가적으로 고려해야 할 수 있는 중요한 데이터들을 의미하게 됩니다. </a:t>
            </a:r>
            <a:endParaRPr>
              <a:solidFill>
                <a:schemeClr val="dk1"/>
              </a:solidFill>
            </a:endParaRPr>
          </a:p>
          <a:p>
            <a:pPr indent="0" lvl="0" marL="0" rtl="0" algn="l">
              <a:lnSpc>
                <a:spcPct val="100000"/>
              </a:lnSpc>
              <a:spcBef>
                <a:spcPts val="0"/>
              </a:spcBef>
              <a:spcAft>
                <a:spcPts val="0"/>
              </a:spcAft>
              <a:buClr>
                <a:srgbClr val="000000"/>
              </a:buClr>
              <a:buSzPts val="1400"/>
              <a:buFont typeface="Arial"/>
              <a:buNone/>
            </a:pPr>
            <a:r>
              <a:t/>
            </a:r>
            <a:endParaRPr/>
          </a:p>
        </p:txBody>
      </p:sp>
      <p:sp>
        <p:nvSpPr>
          <p:cNvPr id="501" name="Google Shape;501;g34d51548fcf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4d51548fcf_0_9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앞에 보이시는 사진은 벤토의 AI 기반 특징 분석을 통해 만들어진 중요한 데이터들 입니다. 이렇게 AI 기반 특징 분석 기능을 통해 치료와 관련된 항목과 질병과 관련된 항목의 각각의 데이터들이 코호트를 구성하는 데 미친 영향도가 몇% 정도인지 볼 수 있습니다. 이는 연구자는 놓칠 수 있는 중요한 변수들을 확인하고, 더 나아가 현재까지 고려하지 못한 새로운 특징을 발견할 수 있습니다.</a:t>
            </a:r>
            <a:endParaRPr/>
          </a:p>
        </p:txBody>
      </p:sp>
      <p:sp>
        <p:nvSpPr>
          <p:cNvPr id="517" name="Google Shape;517;g34d51548fcf_0_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4d51548fcf_0_6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
                <a:solidFill>
                  <a:schemeClr val="dk1"/>
                </a:solidFill>
              </a:rPr>
              <a:t>먼저, '의료 데이터'란 구체적으로 무엇일까요? 흔히 '의료 데이터'라고 하면 엑스레이 같은 사진 데이터나 CT 같은 영상 데이터 등을 떠올리실 수 있습니다. 물론 이것들도 모두 중요한 의료 데이터입니다.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하지만, </a:t>
            </a:r>
            <a:r>
              <a:rPr b="1" lang="ko">
                <a:solidFill>
                  <a:schemeClr val="dk1"/>
                </a:solidFill>
              </a:rPr>
              <a:t>저희 Bento가 주로 다루는 데이터는, 환자가 병원을 방문했을 때 의무기록(EMR/EHR) 시스템에 차곡차곡 쌓이는 방대한 양의 '임상 데이터'입니다.</a:t>
            </a:r>
            <a:r>
              <a:rPr lang="ko">
                <a:solidFill>
                  <a:schemeClr val="dk1"/>
                </a:solidFill>
              </a:rPr>
              <a:t> 예를 들어, '어떤 진단을 받았는지', '어떤 약을 처방받았는지', '혈액 검사 결과는 어떠했는지', '어떤 수술을 받았는지' 와 같은 정보들을 아우러 임상 데이터라고 합니다.</a:t>
            </a:r>
            <a:endParaRPr>
              <a:solidFill>
                <a:schemeClr val="dk1"/>
              </a:solidFill>
            </a:endParaRPr>
          </a:p>
          <a:p>
            <a:pPr indent="0" lvl="0" marL="0" rtl="0" algn="l">
              <a:lnSpc>
                <a:spcPct val="100000"/>
              </a:lnSpc>
              <a:spcBef>
                <a:spcPts val="1200"/>
              </a:spcBef>
              <a:spcAft>
                <a:spcPts val="0"/>
              </a:spcAft>
              <a:buSzPts val="1400"/>
              <a:buNone/>
            </a:pPr>
            <a:r>
              <a:t/>
            </a:r>
            <a:endParaRPr/>
          </a:p>
        </p:txBody>
      </p:sp>
      <p:sp>
        <p:nvSpPr>
          <p:cNvPr id="92" name="Google Shape;92;g34d51548fcf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4d51548fcf_0_10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여기까지가 저희 팀이 기존 의료 데이터 분석 방식의 불편함을 해소하고 의료진의 실질적인 어려움을 해결하기 위해 1월 부터 4월 중순까지 개발한 기능입니다.</a:t>
            </a:r>
            <a:endParaRPr/>
          </a:p>
          <a:p>
            <a:pPr indent="0" lvl="0" marL="0" rtl="0" algn="l">
              <a:lnSpc>
                <a:spcPct val="100000"/>
              </a:lnSpc>
              <a:spcBef>
                <a:spcPts val="0"/>
              </a:spcBef>
              <a:spcAft>
                <a:spcPts val="0"/>
              </a:spcAft>
              <a:buSzPts val="1400"/>
              <a:buNone/>
            </a:pPr>
            <a:r>
              <a:rPr lang="ko"/>
              <a:t>직관적인 코호트 정의부터 다양한 분석 기능, SQL 없이 가능한 자동 코호트 생성, 압도적인 속도, 그리고 AI 기반의 특징 추천까지 구현했습니다.</a:t>
            </a:r>
            <a:endParaRPr/>
          </a:p>
        </p:txBody>
      </p:sp>
      <p:sp>
        <p:nvSpPr>
          <p:cNvPr id="525" name="Google Shape;525;g34d51548fcf_0_1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4d51548fcf_0_10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34d51548fcf_0_10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4d51548fcf_0_10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34d51548fcf_0_1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d51548fcf_0_10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34d51548fcf_0_10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4d51548fcf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4d51548fcf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팀의 최종 목표는 총 네가지 입니다. </a:t>
            </a:r>
            <a:endParaRPr/>
          </a:p>
          <a:p>
            <a:pPr indent="0" lvl="0" marL="0" rtl="0" algn="l">
              <a:spcBef>
                <a:spcPts val="0"/>
              </a:spcBef>
              <a:spcAft>
                <a:spcPts val="0"/>
              </a:spcAft>
              <a:buNone/>
            </a:pPr>
            <a:r>
              <a:rPr lang="ko"/>
              <a:t>먼저 서울대학교 병원에 직접 적용해서 연구진분들이 연구에 활용할 수 있도록 해 향후 피드백을 포함한 개선 방안을 적용시킬 예정입니다. </a:t>
            </a:r>
            <a:endParaRPr/>
          </a:p>
          <a:p>
            <a:pPr indent="0" lvl="0" marL="0" rtl="0" algn="l">
              <a:spcBef>
                <a:spcPts val="0"/>
              </a:spcBef>
              <a:spcAft>
                <a:spcPts val="0"/>
              </a:spcAft>
              <a:buNone/>
            </a:pPr>
            <a:r>
              <a:rPr lang="ko"/>
              <a:t>이후 오픈소스로 배포를 통해 CDM연구에 있어 저희 벤토를 자유로운 이용을 가능하게 의료 연구의 발전에 이바지할 것입니다. </a:t>
            </a:r>
            <a:endParaRPr/>
          </a:p>
          <a:p>
            <a:pPr indent="0" lvl="0" marL="0" rtl="0" algn="l">
              <a:spcBef>
                <a:spcPts val="0"/>
              </a:spcBef>
              <a:spcAft>
                <a:spcPts val="0"/>
              </a:spcAft>
              <a:buNone/>
            </a:pPr>
            <a:r>
              <a:rPr lang="ko"/>
              <a:t>향후 Bento의 기존 연구방식에서 높아진 효율 및 가능성에 관한 논문 작성에 참여할 것이고, 타 병원과 연구기관에 직접 적용해 국내 의료 데이터 연구가 더욱 활발히 이뤄지는데 기여하고자 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b="1" lang="ko">
                <a:solidFill>
                  <a:schemeClr val="dk1"/>
                </a:solidFill>
              </a:rPr>
              <a:t>저희 프로젝트인 Bento는 의미 있고 다양한 임상 연구</a:t>
            </a:r>
            <a:r>
              <a:rPr lang="ko">
                <a:solidFill>
                  <a:schemeClr val="dk1"/>
                </a:solidFill>
              </a:rPr>
              <a:t>의 활성화를 촉진함은 물론, 궁극적으로는 </a:t>
            </a:r>
            <a:r>
              <a:rPr b="1" lang="ko">
                <a:solidFill>
                  <a:schemeClr val="dk1"/>
                </a:solidFill>
              </a:rPr>
              <a:t>국내 의료 연구 환경 전반에  혁신적 발전</a:t>
            </a:r>
            <a:r>
              <a:rPr lang="ko">
                <a:solidFill>
                  <a:schemeClr val="dk1"/>
                </a:solidFill>
              </a:rPr>
              <a:t>을 이끌어낼  발판이 될 것입니다.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4d51548fcf_0_10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이상으로 팀 16조 Bento의 발표를 마치겠습니다. 경청해주셔서 감사합니다. 질문 있으시면 편하게 해주시길 바랍니다. </a:t>
            </a:r>
            <a:endParaRPr/>
          </a:p>
        </p:txBody>
      </p:sp>
      <p:sp>
        <p:nvSpPr>
          <p:cNvPr id="618" name="Google Shape;618;g34d51548fcf_0_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d51548fcf_0_6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그렇다면 '의료 데이터 분석'이란 무엇을 의미할까요? 단순히 데이터를 모아두는 것을 넘어, 이 방대한 임상 기록 속에서 의미 있는 정보와 새로운 의학 지식을 발견하는 과정입니다. 수백만명의 환자 데이터를 분석하여 질병의 패턴을 이해하거나, 특정 치료법의 효과를 검증하고, 나아가 미래의 질병 발생을 예측하는 모델을 개발하는 등 그 활용 가치는 무궁무진합니다. </a:t>
            </a:r>
            <a:endParaRPr/>
          </a:p>
        </p:txBody>
      </p:sp>
      <p:sp>
        <p:nvSpPr>
          <p:cNvPr id="114" name="Google Shape;114;g34d51548fcf_0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d51548fc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d51548fc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
                <a:solidFill>
                  <a:schemeClr val="dk1"/>
                </a:solidFill>
              </a:rPr>
              <a:t>의료 데이터의 중요성은 날이 갈수록 더욱 높아지고 있는데요.</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실제로 서울대학교 병원에서는 350만명의 20년치 데이터를 보유 중이고, 현재 대한민국에 존재하는 총 의료 데이터의 양은 추산하기로 3,000PB에 다다른다고 합니다.이는 3,000,000 TB에 다르는 양으로 막대한 양의 의료데이터가 한국에 존재하는 것을 알 수 있습니다. 이렇게 데이터의 양이 방대해지다보니 </a:t>
            </a:r>
            <a:r>
              <a:rPr lang="ko">
                <a:solidFill>
                  <a:schemeClr val="dk1"/>
                </a:solidFill>
              </a:rPr>
              <a:t>의료 AI 또한 성장할텐데요.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[클릭]</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세계 4대 회계법인 삼정 KPMG의</a:t>
            </a:r>
            <a:r>
              <a:rPr lang="ko">
                <a:solidFill>
                  <a:schemeClr val="dk1"/>
                </a:solidFill>
              </a:rPr>
              <a:t> 자료에 따르면, 글로벌 AI 헬스케어 시장은 2030년 1800억 달러로 급성장할 것으로 전망됩니다.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[클릭]</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또한, 국내 AI 헬스케어 시장 역시 연평균 50.8%의 성장률을 기록해 글로벌 평균을 넘어서는 것을 확인할 수 있습니다. 이런 배경에는 고령화, 만성 질환 환자의 증가, 환자 중심 헬스케어 패러다임 전환 등 다양한 요인에서 비롯되었고,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AI 헬스케어 시장이 성장함에 따라 의료 데이터 </a:t>
            </a:r>
            <a:r>
              <a:rPr lang="ko">
                <a:solidFill>
                  <a:schemeClr val="dk1"/>
                </a:solidFill>
              </a:rPr>
              <a:t>자체의 중요성 뿐만 아니라 의료데이터의 분석의 중요성 또한 </a:t>
            </a:r>
            <a:r>
              <a:rPr lang="ko">
                <a:solidFill>
                  <a:schemeClr val="dk1"/>
                </a:solidFill>
              </a:rPr>
              <a:t> 더욱 높아짐을 시사합니다.</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d51548fcf_0_6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하지만, 이런 중요한 의료 데이터는 병원마다 제각각 다른 방식과 용어로 기록되고 관리됩니다. A 병원에서는 '고혈압'이라고 기록하는 것을 B 병원에서는 다른 진단 코드로 기록할 수 있다는 의미입니다. 이렇게 데이터 형식이 통일되지 않으면, 여러 병원의 데이터를 합쳐 더 큰 규모의 연구를 하거나 공동 연구를 진행하는 데 큰 어려움이 따릅니다. 이 문제를 어떻게 해결할 수 있을까요?</a:t>
            </a:r>
            <a:endParaRPr/>
          </a:p>
        </p:txBody>
      </p:sp>
      <p:sp>
        <p:nvSpPr>
          <p:cNvPr id="146" name="Google Shape;146;g34d51548fcf_0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d51548fcf_0_6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그 해결책이 바로 'OMOP CDM'이라는 국제 데이터 표준 모델입니다. CDM은 Common Data Model의 약자로, 병원마다 다른 형태로 저장된 데이터를 공통된 구조와 통일된 용어 체계로 변환하는 규칙입니다. 이렇게 데이터가 표준화되면, 여러 병원의 데이터를 쉽게 합치거나 비교 분석하는 것이 가능해져, 훨씬 더 규모가 크고 신뢰도 높은 연구를 수행할 수 있게 됩니다. 실제로 서울대병원의 데이터는 4000개의 테이블 구조로 이루어져있어 연구를 위해서라면 CDM 구조로 변환이 필수적이고 대한민국 기준 60여개의 병원이 CDM 구조를 활용해서 데이터를 보유 중입니다. </a:t>
            </a:r>
            <a:endParaRPr/>
          </a:p>
        </p:txBody>
      </p:sp>
      <p:sp>
        <p:nvSpPr>
          <p:cNvPr id="163" name="Google Shape;163;g34d51548fcf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d51548fcf_0_6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ko"/>
              <a:t>이렇게 공통된 구조로 만든 OMOP CDM을 통해 환자군 분류를 하는 것을 코호트 정의라고 합니다. 코호트란 연구 목적에 부합하는 환자군을 말합니다. </a:t>
            </a:r>
            <a:endParaRPr/>
          </a:p>
          <a:p>
            <a:pPr indent="0" lvl="0" marL="0" rtl="0" algn="l">
              <a:lnSpc>
                <a:spcPct val="115000"/>
              </a:lnSpc>
              <a:spcBef>
                <a:spcPts val="1200"/>
              </a:spcBef>
              <a:spcAft>
                <a:spcPts val="0"/>
              </a:spcAft>
              <a:buClr>
                <a:schemeClr val="dk1"/>
              </a:buClr>
              <a:buSzPts val="1100"/>
              <a:buFont typeface="Arial"/>
              <a:buNone/>
            </a:pPr>
            <a:r>
              <a:rPr lang="ko"/>
              <a:t>연구 목적을 설정하기 위해 여러 필터링 조건과 규칙을 설정해 특정 환자 집단을 추출하는 것이 코호트 정의 입니다.</a:t>
            </a:r>
            <a:endParaRPr/>
          </a:p>
          <a:p>
            <a:pPr indent="0" lvl="0" marL="0" rtl="0" algn="l">
              <a:lnSpc>
                <a:spcPct val="115000"/>
              </a:lnSpc>
              <a:spcBef>
                <a:spcPts val="1200"/>
              </a:spcBef>
              <a:spcAft>
                <a:spcPts val="0"/>
              </a:spcAft>
              <a:buClr>
                <a:schemeClr val="dk1"/>
              </a:buClr>
              <a:buSzPts val="1100"/>
              <a:buFont typeface="Arial"/>
              <a:buNone/>
            </a:pPr>
            <a:r>
              <a:rPr lang="ko"/>
              <a:t>예시를 드리자면 코호트 에 당뇨가 있는 환자 조건을 적용한다면 작은 원과 같이 다섯명이 추출될 것이고 만약 당뇨도 있고 MTF 약물도 복용한 환자를 필터링 조건으로 한다면 남색 환자 두명만 추출될 것입니다.</a:t>
            </a:r>
            <a:endParaRPr/>
          </a:p>
          <a:p>
            <a:pPr indent="0" lvl="0" marL="0" rtl="0" algn="l">
              <a:lnSpc>
                <a:spcPct val="100000"/>
              </a:lnSpc>
              <a:spcBef>
                <a:spcPts val="1200"/>
              </a:spcBef>
              <a:spcAft>
                <a:spcPts val="0"/>
              </a:spcAft>
              <a:buSzPts val="1400"/>
              <a:buNone/>
            </a:pPr>
            <a:r>
              <a:t/>
            </a:r>
            <a:endParaRPr/>
          </a:p>
        </p:txBody>
      </p:sp>
      <p:sp>
        <p:nvSpPr>
          <p:cNvPr id="171" name="Google Shape;171;g34d51548fcf_0_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d51548fcf_0_6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
              <a:t>코호트를 정의하는 이유는 코호트 연구를 위해서인데요. 코호트 연구란 대표적으로 특정 집단인 코호트를 일정 기간 동안 추적 관찰하며 질병이나 약물 복용등의 발생률을 조사하는 관찰연구가 있습니다.</a:t>
            </a:r>
            <a:endParaRPr/>
          </a:p>
          <a:p>
            <a:pPr indent="0" lvl="0" marL="0" rtl="0" algn="l">
              <a:lnSpc>
                <a:spcPct val="115000"/>
              </a:lnSpc>
              <a:spcBef>
                <a:spcPts val="1200"/>
              </a:spcBef>
              <a:spcAft>
                <a:spcPts val="0"/>
              </a:spcAft>
              <a:buClr>
                <a:schemeClr val="dk1"/>
              </a:buClr>
              <a:buSzPts val="1100"/>
              <a:buFont typeface="Arial"/>
              <a:buNone/>
            </a:pPr>
            <a:r>
              <a:rPr lang="ko"/>
              <a:t>예를 들어 당뇨를 갖고 있고 특정 약물 A, B 약물을 복용한 사람들의 차이를 알고 싶다면 앞에 보이시는 그림처럼 두가지 코호트를 만들고 추출된 각각의 데이터를 비교해보며 차이점을 연구하는 방법이 있습니다.</a:t>
            </a:r>
            <a:endParaRPr/>
          </a:p>
          <a:p>
            <a:pPr indent="0" lvl="0" marL="0" rtl="0" algn="l">
              <a:lnSpc>
                <a:spcPct val="100000"/>
              </a:lnSpc>
              <a:spcBef>
                <a:spcPts val="1200"/>
              </a:spcBef>
              <a:spcAft>
                <a:spcPts val="0"/>
              </a:spcAft>
              <a:buSzPts val="1400"/>
              <a:buNone/>
            </a:pPr>
            <a:r>
              <a:t/>
            </a:r>
            <a:endParaRPr/>
          </a:p>
        </p:txBody>
      </p:sp>
      <p:sp>
        <p:nvSpPr>
          <p:cNvPr id="197" name="Google Shape;197;g34d51548fcf_0_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2">
  <p:cSld name="Main Page 2">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1">
  <p:cSld name="Main Page 1">
    <p:spTree>
      <p:nvGrpSpPr>
        <p:cNvPr id="51" name="Shape 51"/>
        <p:cNvGrpSpPr/>
        <p:nvPr/>
      </p:nvGrpSpPr>
      <p:grpSpPr>
        <a:xfrm>
          <a:off x="0" y="0"/>
          <a:ext cx="0" cy="0"/>
          <a:chOff x="0" y="0"/>
          <a:chExt cx="0" cy="0"/>
        </a:xfrm>
      </p:grpSpPr>
      <p:sp>
        <p:nvSpPr>
          <p:cNvPr id="52" name="Google Shape;52;p14"/>
          <p:cNvSpPr txBox="1"/>
          <p:nvPr>
            <p:ph type="title"/>
          </p:nvPr>
        </p:nvSpPr>
        <p:spPr>
          <a:xfrm>
            <a:off x="764381" y="710026"/>
            <a:ext cx="6864600" cy="477900"/>
          </a:xfrm>
          <a:prstGeom prst="rect">
            <a:avLst/>
          </a:prstGeom>
          <a:noFill/>
          <a:ln>
            <a:noFill/>
          </a:ln>
        </p:spPr>
        <p:txBody>
          <a:bodyPr anchorCtr="0" anchor="t" bIns="0" lIns="0" spcFirstLastPara="1" rIns="0" wrap="square" tIns="144000">
            <a:spAutoFit/>
          </a:bodyPr>
          <a:lstStyle>
            <a:lvl1pPr lvl="0" algn="l">
              <a:lnSpc>
                <a:spcPct val="8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2 1">
  <p:cSld name="Main Page 2_1">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1 1">
  <p:cSld name="Main Page 1_1">
    <p:spTree>
      <p:nvGrpSpPr>
        <p:cNvPr id="54" name="Shape 54"/>
        <p:cNvGrpSpPr/>
        <p:nvPr/>
      </p:nvGrpSpPr>
      <p:grpSpPr>
        <a:xfrm>
          <a:off x="0" y="0"/>
          <a:ext cx="0" cy="0"/>
          <a:chOff x="0" y="0"/>
          <a:chExt cx="0" cy="0"/>
        </a:xfrm>
      </p:grpSpPr>
      <p:sp>
        <p:nvSpPr>
          <p:cNvPr id="55" name="Google Shape;55;p16"/>
          <p:cNvSpPr txBox="1"/>
          <p:nvPr>
            <p:ph type="title"/>
          </p:nvPr>
        </p:nvSpPr>
        <p:spPr>
          <a:xfrm>
            <a:off x="764381" y="710026"/>
            <a:ext cx="6864600" cy="477900"/>
          </a:xfrm>
          <a:prstGeom prst="rect">
            <a:avLst/>
          </a:prstGeom>
          <a:noFill/>
          <a:ln>
            <a:noFill/>
          </a:ln>
        </p:spPr>
        <p:txBody>
          <a:bodyPr anchorCtr="0" anchor="t" bIns="0" lIns="0" spcFirstLastPara="1" rIns="0" wrap="square" tIns="144000">
            <a:spAutoFit/>
          </a:bodyPr>
          <a:lstStyle>
            <a:lvl1pPr lvl="0" algn="l">
              <a:lnSpc>
                <a:spcPct val="8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2">
  <p:cSld name="Main Page 2">
    <p:spTree>
      <p:nvGrpSpPr>
        <p:cNvPr id="60" name="Shape 6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3" showMasterSp="0">
  <p:cSld name="Main Page 3">
    <p:spTree>
      <p:nvGrpSpPr>
        <p:cNvPr id="61" name="Shape 6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1">
  <p:cSld name="Main Page 1">
    <p:spTree>
      <p:nvGrpSpPr>
        <p:cNvPr id="62" name="Shape 62"/>
        <p:cNvGrpSpPr/>
        <p:nvPr/>
      </p:nvGrpSpPr>
      <p:grpSpPr>
        <a:xfrm>
          <a:off x="0" y="0"/>
          <a:ext cx="0" cy="0"/>
          <a:chOff x="0" y="0"/>
          <a:chExt cx="0" cy="0"/>
        </a:xfrm>
      </p:grpSpPr>
      <p:sp>
        <p:nvSpPr>
          <p:cNvPr id="63" name="Google Shape;63;p20"/>
          <p:cNvSpPr txBox="1"/>
          <p:nvPr>
            <p:ph type="title"/>
          </p:nvPr>
        </p:nvSpPr>
        <p:spPr>
          <a:xfrm>
            <a:off x="764381" y="710026"/>
            <a:ext cx="6864600" cy="477900"/>
          </a:xfrm>
          <a:prstGeom prst="rect">
            <a:avLst/>
          </a:prstGeom>
          <a:noFill/>
          <a:ln>
            <a:noFill/>
          </a:ln>
        </p:spPr>
        <p:txBody>
          <a:bodyPr anchorCtr="0" anchor="t" bIns="0" lIns="0" spcFirstLastPara="1" rIns="0" wrap="square" tIns="144000">
            <a:spAutoFit/>
          </a:bodyPr>
          <a:lstStyle>
            <a:lvl1pPr lvl="0" algn="l">
              <a:lnSpc>
                <a:spcPct val="8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age 4">
  <p:cSld name="Main Page 4">
    <p:spTree>
      <p:nvGrpSpPr>
        <p:cNvPr id="64" name="Shape 64"/>
        <p:cNvGrpSpPr/>
        <p:nvPr/>
      </p:nvGrpSpPr>
      <p:grpSpPr>
        <a:xfrm>
          <a:off x="0" y="0"/>
          <a:ext cx="0" cy="0"/>
          <a:chOff x="0" y="0"/>
          <a:chExt cx="0" cy="0"/>
        </a:xfrm>
      </p:grpSpPr>
      <p:sp>
        <p:nvSpPr>
          <p:cNvPr id="65" name="Google Shape;65;p21"/>
          <p:cNvSpPr txBox="1"/>
          <p:nvPr>
            <p:ph type="title"/>
          </p:nvPr>
        </p:nvSpPr>
        <p:spPr>
          <a:xfrm>
            <a:off x="4572001" y="710026"/>
            <a:ext cx="3807600" cy="810300"/>
          </a:xfrm>
          <a:prstGeom prst="rect">
            <a:avLst/>
          </a:prstGeom>
          <a:noFill/>
          <a:ln>
            <a:noFill/>
          </a:ln>
        </p:spPr>
        <p:txBody>
          <a:bodyPr anchorCtr="0" anchor="t" bIns="0" lIns="0" spcFirstLastPara="1" rIns="0" wrap="square" tIns="144000">
            <a:spAutoFit/>
          </a:bodyPr>
          <a:lstStyle>
            <a:lvl1pPr lvl="0" algn="l">
              <a:lnSpc>
                <a:spcPct val="8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DEDE">
            <a:alpha val="49410"/>
          </a:srgbClr>
        </a:solidFill>
      </p:bgPr>
    </p:bg>
    <p:spTree>
      <p:nvGrpSpPr>
        <p:cNvPr id="56" name="Shape 56"/>
        <p:cNvGrpSpPr/>
        <p:nvPr/>
      </p:nvGrpSpPr>
      <p:grpSpPr>
        <a:xfrm>
          <a:off x="0" y="0"/>
          <a:ext cx="0" cy="0"/>
          <a:chOff x="0" y="0"/>
          <a:chExt cx="0" cy="0"/>
        </a:xfrm>
      </p:grpSpPr>
      <p:sp>
        <p:nvSpPr>
          <p:cNvPr id="57" name="Google Shape;57;p17"/>
          <p:cNvSpPr txBox="1"/>
          <p:nvPr>
            <p:ph type="title"/>
          </p:nvPr>
        </p:nvSpPr>
        <p:spPr>
          <a:xfrm>
            <a:off x="1521618" y="710026"/>
            <a:ext cx="6864600" cy="477900"/>
          </a:xfrm>
          <a:prstGeom prst="rect">
            <a:avLst/>
          </a:prstGeom>
          <a:noFill/>
          <a:ln>
            <a:noFill/>
          </a:ln>
        </p:spPr>
        <p:txBody>
          <a:bodyPr anchorCtr="0" anchor="t" bIns="0" lIns="0" spcFirstLastPara="1" rIns="0" wrap="square" tIns="144000">
            <a:spAutoFit/>
          </a:bodyPr>
          <a:lstStyle>
            <a:lvl1pPr lvl="0" marR="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7"/>
          <p:cNvSpPr txBox="1"/>
          <p:nvPr>
            <p:ph idx="1" type="body"/>
          </p:nvPr>
        </p:nvSpPr>
        <p:spPr>
          <a:xfrm>
            <a:off x="1521618" y="1885950"/>
            <a:ext cx="6864600" cy="1884000"/>
          </a:xfrm>
          <a:prstGeom prst="rect">
            <a:avLst/>
          </a:prstGeom>
          <a:noFill/>
          <a:ln>
            <a:noFill/>
          </a:ln>
        </p:spPr>
        <p:txBody>
          <a:bodyPr anchorCtr="0" anchor="t" bIns="0" lIns="0" spcFirstLastPara="1" rIns="0" wrap="square" tIns="0">
            <a:spAutoFit/>
          </a:bodyPr>
          <a:lstStyle>
            <a:lvl1pPr indent="-228600" lvl="0" marL="457200" marR="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9" name="Google Shape;59;p17"/>
          <p:cNvSpPr txBox="1"/>
          <p:nvPr/>
        </p:nvSpPr>
        <p:spPr>
          <a:xfrm>
            <a:off x="8371256"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ko" sz="8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15:clr>
            <a:srgbClr val="F26B43"/>
          </p15:clr>
        </p15:guide>
        <p15:guide id="8" pos="5760">
          <p15:clr>
            <a:srgbClr val="F26B43"/>
          </p15:clr>
        </p15:guide>
        <p15:guide id="9" orient="horz">
          <p15:clr>
            <a:srgbClr val="F26B43"/>
          </p15:clr>
        </p15:guide>
        <p15:guide id="10" orient="horz" pos="3240">
          <p15:clr>
            <a:srgbClr val="F26B43"/>
          </p15:clr>
        </p15:guide>
        <p15:guide id="11" orient="horz" pos="5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5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drive.google.com/file/d/12pey85eL4TANe7R1-gtJnUCN2AQB0IVw/view" TargetMode="Externa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drive.google.com/file/d/1wi3CL-VMsMhUlcwP-H_3ApDbOpFxYH0h/view" TargetMode="Externa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6.png"/><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7.png"/><Relationship Id="rId9" Type="http://schemas.openxmlformats.org/officeDocument/2006/relationships/image" Target="../media/image50.png"/><Relationship Id="rId5" Type="http://schemas.openxmlformats.org/officeDocument/2006/relationships/image" Target="../media/image13.png"/><Relationship Id="rId6" Type="http://schemas.openxmlformats.org/officeDocument/2006/relationships/image" Target="../media/image29.png"/><Relationship Id="rId7" Type="http://schemas.openxmlformats.org/officeDocument/2006/relationships/image" Target="../media/image37.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7.gif"/><Relationship Id="rId5"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6.pn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7.png"/><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28.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22"/>
          <p:cNvSpPr txBox="1"/>
          <p:nvPr/>
        </p:nvSpPr>
        <p:spPr>
          <a:xfrm>
            <a:off x="1548900" y="1203450"/>
            <a:ext cx="3146400" cy="931200"/>
          </a:xfrm>
          <a:prstGeom prst="rect">
            <a:avLst/>
          </a:prstGeom>
          <a:noFill/>
          <a:ln>
            <a:noFill/>
          </a:ln>
          <a:effectLst>
            <a:outerShdw blurRad="428625" rotWithShape="0" algn="t" dir="7200000" dist="238125">
              <a:srgbClr val="6D9EEB">
                <a:alpha val="29000"/>
              </a:srgbClr>
            </a:outerShdw>
          </a:effectLst>
        </p:spPr>
        <p:txBody>
          <a:bodyPr anchorCtr="0" anchor="t" bIns="34275" lIns="68575" spcFirstLastPara="1" rIns="68575" wrap="square" tIns="34275">
            <a:spAutoFit/>
          </a:bodyPr>
          <a:lstStyle/>
          <a:p>
            <a:pPr indent="0" lvl="0" marL="0" marR="0" rtl="0" algn="l">
              <a:lnSpc>
                <a:spcPct val="80000"/>
              </a:lnSpc>
              <a:spcBef>
                <a:spcPts val="0"/>
              </a:spcBef>
              <a:spcAft>
                <a:spcPts val="0"/>
              </a:spcAft>
              <a:buClr>
                <a:schemeClr val="accent1"/>
              </a:buClr>
              <a:buSzPts val="6000"/>
              <a:buFont typeface="Montserrat Black"/>
              <a:buNone/>
            </a:pPr>
            <a:r>
              <a:rPr b="1" lang="ko" sz="7000">
                <a:solidFill>
                  <a:srgbClr val="5482F0"/>
                </a:solidFill>
                <a:latin typeface="Montserrat Black"/>
                <a:ea typeface="Montserrat Black"/>
                <a:cs typeface="Montserrat Black"/>
                <a:sym typeface="Montserrat Black"/>
              </a:rPr>
              <a:t>Bento</a:t>
            </a:r>
            <a:endParaRPr b="1" i="0" sz="7000" u="none" cap="none" strike="noStrike">
              <a:solidFill>
                <a:srgbClr val="5482F0"/>
              </a:solidFill>
              <a:latin typeface="Montserrat Black"/>
              <a:ea typeface="Montserrat Black"/>
              <a:cs typeface="Montserrat Black"/>
              <a:sym typeface="Montserrat Black"/>
            </a:endParaRPr>
          </a:p>
        </p:txBody>
      </p:sp>
      <p:sp>
        <p:nvSpPr>
          <p:cNvPr id="71" name="Google Shape;71;p22"/>
          <p:cNvSpPr txBox="1"/>
          <p:nvPr/>
        </p:nvSpPr>
        <p:spPr>
          <a:xfrm>
            <a:off x="1784777" y="2510800"/>
            <a:ext cx="1253700" cy="2547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800"/>
              <a:buFont typeface="Arial"/>
              <a:buNone/>
            </a:pPr>
            <a:r>
              <a:rPr b="1" lang="ko" sz="1300">
                <a:solidFill>
                  <a:schemeClr val="dk1"/>
                </a:solidFill>
                <a:latin typeface="Open Sans"/>
                <a:ea typeface="Open Sans"/>
                <a:cs typeface="Open Sans"/>
                <a:sym typeface="Open Sans"/>
              </a:rPr>
              <a:t>의료 데이터 분석을 </a:t>
            </a:r>
            <a:endParaRPr b="1" sz="1300">
              <a:solidFill>
                <a:schemeClr val="dk1"/>
              </a:solidFill>
              <a:latin typeface="Open Sans"/>
              <a:ea typeface="Open Sans"/>
              <a:cs typeface="Open Sans"/>
              <a:sym typeface="Open Sans"/>
            </a:endParaRPr>
          </a:p>
        </p:txBody>
      </p:sp>
      <p:sp>
        <p:nvSpPr>
          <p:cNvPr id="72" name="Google Shape;72;p22"/>
          <p:cNvSpPr txBox="1"/>
          <p:nvPr/>
        </p:nvSpPr>
        <p:spPr>
          <a:xfrm>
            <a:off x="1784775" y="3388650"/>
            <a:ext cx="2606100" cy="4332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1200">
                <a:solidFill>
                  <a:schemeClr val="dk1"/>
                </a:solidFill>
                <a:latin typeface="Open Sans"/>
                <a:ea typeface="Open Sans"/>
                <a:cs typeface="Open Sans"/>
                <a:sym typeface="Open Sans"/>
              </a:rPr>
              <a:t>다학제간캡스톤디자인 인공지능분반 16조</a:t>
            </a:r>
            <a:endParaRPr b="1" i="0" sz="900" u="none" cap="none" strike="noStrike">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800"/>
              <a:buFont typeface="Arial"/>
              <a:buNone/>
            </a:pPr>
            <a:r>
              <a:rPr lang="ko" sz="900">
                <a:solidFill>
                  <a:schemeClr val="dk1"/>
                </a:solidFill>
                <a:latin typeface="Open Sans"/>
                <a:ea typeface="Open Sans"/>
                <a:cs typeface="Open Sans"/>
                <a:sym typeface="Open Sans"/>
              </a:rPr>
              <a:t>발표자: 장원준, 이재영, 이수혁</a:t>
            </a:r>
            <a:endParaRPr b="0" i="0" sz="1200" u="none" cap="none" strike="noStrike">
              <a:solidFill>
                <a:srgbClr val="000000"/>
              </a:solidFill>
              <a:latin typeface="Arial"/>
              <a:ea typeface="Arial"/>
              <a:cs typeface="Arial"/>
              <a:sym typeface="Arial"/>
            </a:endParaRPr>
          </a:p>
        </p:txBody>
      </p:sp>
      <p:sp>
        <p:nvSpPr>
          <p:cNvPr id="73" name="Google Shape;73;p22"/>
          <p:cNvSpPr txBox="1"/>
          <p:nvPr/>
        </p:nvSpPr>
        <p:spPr>
          <a:xfrm>
            <a:off x="3280301" y="2250700"/>
            <a:ext cx="756900" cy="7749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800"/>
              <a:buFont typeface="Arial"/>
              <a:buNone/>
            </a:pPr>
            <a:r>
              <a:rPr b="1" lang="ko" sz="1300">
                <a:solidFill>
                  <a:schemeClr val="dk1"/>
                </a:solidFill>
                <a:latin typeface="Open Sans"/>
                <a:ea typeface="Open Sans"/>
                <a:cs typeface="Open Sans"/>
                <a:sym typeface="Open Sans"/>
              </a:rPr>
              <a:t>코딩 없이</a:t>
            </a:r>
            <a:endParaRPr b="1" sz="13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800"/>
              <a:buFont typeface="Arial"/>
              <a:buNone/>
            </a:pPr>
            <a:r>
              <a:rPr b="1" lang="ko" sz="1300">
                <a:solidFill>
                  <a:schemeClr val="dk1"/>
                </a:solidFill>
                <a:latin typeface="Open Sans"/>
                <a:ea typeface="Open Sans"/>
                <a:cs typeface="Open Sans"/>
                <a:sym typeface="Open Sans"/>
              </a:rPr>
              <a:t>쉽고</a:t>
            </a:r>
            <a:endParaRPr b="1" sz="13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800"/>
              <a:buFont typeface="Arial"/>
              <a:buNone/>
            </a:pPr>
            <a:r>
              <a:rPr b="1" lang="ko" sz="1300">
                <a:solidFill>
                  <a:schemeClr val="dk1"/>
                </a:solidFill>
                <a:latin typeface="Open Sans"/>
                <a:ea typeface="Open Sans"/>
                <a:cs typeface="Open Sans"/>
                <a:sym typeface="Open Sans"/>
              </a:rPr>
              <a:t>빠르게</a:t>
            </a:r>
            <a:endParaRPr b="1" sz="1300">
              <a:solidFill>
                <a:schemeClr val="dk1"/>
              </a:solidFill>
              <a:latin typeface="Open Sans"/>
              <a:ea typeface="Open Sans"/>
              <a:cs typeface="Open Sans"/>
              <a:sym typeface="Open Sans"/>
            </a:endParaRPr>
          </a:p>
        </p:txBody>
      </p:sp>
      <p:pic>
        <p:nvPicPr>
          <p:cNvPr id="74" name="Google Shape;74;p22" title="BENTO.jpg"/>
          <p:cNvPicPr preferRelativeResize="0"/>
          <p:nvPr/>
        </p:nvPicPr>
        <p:blipFill rotWithShape="1">
          <a:blip r:embed="rId3">
            <a:alphaModFix amt="80000"/>
          </a:blip>
          <a:srcRect b="30839" l="30779" r="31902" t="20745"/>
          <a:stretch/>
        </p:blipFill>
        <p:spPr>
          <a:xfrm>
            <a:off x="5325300" y="577248"/>
            <a:ext cx="2606049" cy="3380951"/>
          </a:xfrm>
          <a:prstGeom prst="rect">
            <a:avLst/>
          </a:prstGeom>
          <a:noFill/>
          <a:ln>
            <a:noFill/>
          </a:ln>
          <a:effectLst>
            <a:reflection blurRad="0" dir="5400000" dist="9525" endA="0" endPos="30000" fadeDir="5400012" kx="0" rotWithShape="0" algn="bl" stA="10000" stPos="0" sy="-100000" ky="0"/>
          </a:effectLst>
        </p:spPr>
      </p:pic>
      <p:pic>
        <p:nvPicPr>
          <p:cNvPr id="75" name="Google Shape;75;p22"/>
          <p:cNvPicPr preferRelativeResize="0"/>
          <p:nvPr/>
        </p:nvPicPr>
        <p:blipFill rotWithShape="1">
          <a:blip r:embed="rId4">
            <a:alphaModFix/>
          </a:blip>
          <a:srcRect b="0" l="0" r="48514" t="0"/>
          <a:stretch/>
        </p:blipFill>
        <p:spPr>
          <a:xfrm>
            <a:off x="7319300" y="3728225"/>
            <a:ext cx="915171" cy="233589"/>
          </a:xfrm>
          <a:prstGeom prst="rect">
            <a:avLst/>
          </a:prstGeom>
          <a:noFill/>
          <a:ln>
            <a:noFill/>
          </a:ln>
        </p:spPr>
      </p:pic>
      <p:pic>
        <p:nvPicPr>
          <p:cNvPr id="76" name="Google Shape;76;p22"/>
          <p:cNvPicPr preferRelativeResize="0"/>
          <p:nvPr/>
        </p:nvPicPr>
        <p:blipFill rotWithShape="1">
          <a:blip r:embed="rId4">
            <a:alphaModFix/>
          </a:blip>
          <a:srcRect b="0" l="52527" r="0" t="0"/>
          <a:stretch/>
        </p:blipFill>
        <p:spPr>
          <a:xfrm>
            <a:off x="7435694" y="3961814"/>
            <a:ext cx="593199" cy="1642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5" name="Shape 245"/>
        <p:cNvGrpSpPr/>
        <p:nvPr/>
      </p:nvGrpSpPr>
      <p:grpSpPr>
        <a:xfrm>
          <a:off x="0" y="0"/>
          <a:ext cx="0" cy="0"/>
          <a:chOff x="0" y="0"/>
          <a:chExt cx="0" cy="0"/>
        </a:xfrm>
      </p:grpSpPr>
      <p:sp>
        <p:nvSpPr>
          <p:cNvPr id="246" name="Google Shape;246;p31"/>
          <p:cNvSpPr/>
          <p:nvPr/>
        </p:nvSpPr>
        <p:spPr>
          <a:xfrm>
            <a:off x="921000" y="3643950"/>
            <a:ext cx="3307200" cy="1095000"/>
          </a:xfrm>
          <a:prstGeom prst="rect">
            <a:avLst/>
          </a:prstGeom>
          <a:solidFill>
            <a:srgbClr val="F7F7F7"/>
          </a:solidFill>
          <a:ln>
            <a:noFill/>
          </a:ln>
        </p:spPr>
        <p:txBody>
          <a:bodyPr anchorCtr="0" anchor="t" bIns="45700" lIns="365750" spcFirstLastPara="1" rIns="365750" wrap="square" tIns="1005825">
            <a:noAutofit/>
          </a:bodyPr>
          <a:lstStyle/>
          <a:p>
            <a:pPr indent="0" lvl="0" marL="0" marR="0" rtl="0" algn="l">
              <a:lnSpc>
                <a:spcPct val="130000"/>
              </a:lnSpc>
              <a:spcBef>
                <a:spcPts val="100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1"/>
          <p:cNvSpPr txBox="1"/>
          <p:nvPr/>
        </p:nvSpPr>
        <p:spPr>
          <a:xfrm>
            <a:off x="1104998" y="3810450"/>
            <a:ext cx="2921400" cy="787800"/>
          </a:xfrm>
          <a:prstGeom prst="rect">
            <a:avLst/>
          </a:prstGeom>
          <a:noFill/>
          <a:ln>
            <a:noFill/>
          </a:ln>
        </p:spPr>
        <p:txBody>
          <a:bodyPr anchorCtr="0" anchor="t" bIns="27000" lIns="0" spcFirstLastPara="1" rIns="0" wrap="square" tIns="27000">
            <a:spAutoFit/>
          </a:bodyPr>
          <a:lstStyle/>
          <a:p>
            <a:pPr indent="0" lvl="0" marL="0" marR="0" rtl="0" algn="l">
              <a:lnSpc>
                <a:spcPct val="100000"/>
              </a:lnSpc>
              <a:spcBef>
                <a:spcPts val="0"/>
              </a:spcBef>
              <a:spcAft>
                <a:spcPts val="0"/>
              </a:spcAft>
              <a:buClr>
                <a:srgbClr val="000000"/>
              </a:buClr>
              <a:buSzPts val="1100"/>
              <a:buFont typeface="Arial"/>
              <a:buNone/>
            </a:pPr>
            <a:r>
              <a:rPr b="1" lang="ko">
                <a:solidFill>
                  <a:schemeClr val="dk1"/>
                </a:solidFill>
                <a:latin typeface="Montserrat"/>
                <a:ea typeface="Montserrat"/>
                <a:cs typeface="Montserrat"/>
                <a:sym typeface="Montserrat"/>
              </a:rPr>
              <a:t>복잡한 테이블 구조</a:t>
            </a:r>
            <a:endParaRPr b="1">
              <a:solidFill>
                <a:schemeClr val="dk1"/>
              </a:solidFill>
              <a:latin typeface="Montserrat"/>
              <a:ea typeface="Montserrat"/>
              <a:cs typeface="Montserrat"/>
              <a:sym typeface="Montserrat"/>
            </a:endParaRPr>
          </a:p>
          <a:p>
            <a:pPr indent="0" lvl="0" marL="0" marR="0" rtl="0" algn="l">
              <a:lnSpc>
                <a:spcPct val="130000"/>
              </a:lnSpc>
              <a:spcBef>
                <a:spcPts val="1000"/>
              </a:spcBef>
              <a:spcAft>
                <a:spcPts val="0"/>
              </a:spcAft>
              <a:buClr>
                <a:srgbClr val="000000"/>
              </a:buClr>
              <a:buSzPts val="1100"/>
              <a:buFont typeface="Arial"/>
              <a:buNone/>
            </a:pPr>
            <a:r>
              <a:rPr lang="ko" sz="1100">
                <a:solidFill>
                  <a:schemeClr val="dk1"/>
                </a:solidFill>
                <a:latin typeface="Montserrat Medium"/>
                <a:ea typeface="Montserrat Medium"/>
                <a:cs typeface="Montserrat Medium"/>
                <a:sym typeface="Montserrat Medium"/>
              </a:rPr>
              <a:t>테이블 개수가 많고 관계가 복잡해서, 연구자가 데이터 구조를 파악하고 원하는 정보에 접근하기 어려움.</a:t>
            </a:r>
            <a:endParaRPr i="0" u="none" cap="none" strike="noStrike">
              <a:solidFill>
                <a:srgbClr val="000000"/>
              </a:solidFill>
              <a:latin typeface="Montserrat Medium"/>
              <a:ea typeface="Montserrat Medium"/>
              <a:cs typeface="Montserrat Medium"/>
              <a:sym typeface="Montserrat Medium"/>
            </a:endParaRPr>
          </a:p>
        </p:txBody>
      </p:sp>
      <p:sp>
        <p:nvSpPr>
          <p:cNvPr id="248" name="Google Shape;248;p31"/>
          <p:cNvSpPr txBox="1"/>
          <p:nvPr>
            <p:ph type="title"/>
          </p:nvPr>
        </p:nvSpPr>
        <p:spPr>
          <a:xfrm>
            <a:off x="706799" y="247975"/>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rgbClr val="1D46F3"/>
                </a:solidFill>
              </a:rPr>
              <a:t>CDM 사용</a:t>
            </a:r>
            <a:r>
              <a:rPr lang="ko"/>
              <a:t>의 어려움</a:t>
            </a:r>
            <a:endParaRPr/>
          </a:p>
        </p:txBody>
      </p:sp>
      <p:sp>
        <p:nvSpPr>
          <p:cNvPr id="249" name="Google Shape;249;p31"/>
          <p:cNvSpPr/>
          <p:nvPr/>
        </p:nvSpPr>
        <p:spPr>
          <a:xfrm>
            <a:off x="4800125" y="3648325"/>
            <a:ext cx="3307200" cy="1095000"/>
          </a:xfrm>
          <a:prstGeom prst="rect">
            <a:avLst/>
          </a:prstGeom>
          <a:solidFill>
            <a:srgbClr val="F7F7F7"/>
          </a:solidFill>
          <a:ln>
            <a:noFill/>
          </a:ln>
        </p:spPr>
        <p:txBody>
          <a:bodyPr anchorCtr="0" anchor="t" bIns="45700" lIns="365750" spcFirstLastPara="1" rIns="365750" wrap="square" tIns="1005825">
            <a:noAutofit/>
          </a:bodyPr>
          <a:lstStyle/>
          <a:p>
            <a:pPr indent="0" lvl="0" marL="0" marR="0" rtl="0" algn="l">
              <a:lnSpc>
                <a:spcPct val="130000"/>
              </a:lnSpc>
              <a:spcBef>
                <a:spcPts val="100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1"/>
          <p:cNvSpPr txBox="1"/>
          <p:nvPr/>
        </p:nvSpPr>
        <p:spPr>
          <a:xfrm>
            <a:off x="4985500" y="3810450"/>
            <a:ext cx="3086400" cy="762000"/>
          </a:xfrm>
          <a:prstGeom prst="rect">
            <a:avLst/>
          </a:prstGeom>
          <a:noFill/>
          <a:ln>
            <a:noFill/>
          </a:ln>
        </p:spPr>
        <p:txBody>
          <a:bodyPr anchorCtr="0" anchor="t" bIns="27000" lIns="0" spcFirstLastPara="1" rIns="0" wrap="square" tIns="27000">
            <a:spAutoFit/>
          </a:bodyPr>
          <a:lstStyle/>
          <a:p>
            <a:pPr indent="0" lvl="0" marL="0" marR="0" rtl="0" algn="l">
              <a:lnSpc>
                <a:spcPct val="100000"/>
              </a:lnSpc>
              <a:spcBef>
                <a:spcPts val="0"/>
              </a:spcBef>
              <a:spcAft>
                <a:spcPts val="0"/>
              </a:spcAft>
              <a:buClr>
                <a:srgbClr val="000000"/>
              </a:buClr>
              <a:buSzPts val="1100"/>
              <a:buFont typeface="Arial"/>
              <a:buNone/>
            </a:pPr>
            <a:r>
              <a:rPr b="1" lang="ko">
                <a:solidFill>
                  <a:schemeClr val="dk1"/>
                </a:solidFill>
                <a:latin typeface="Montserrat"/>
                <a:ea typeface="Montserrat"/>
                <a:cs typeface="Montserrat"/>
                <a:sym typeface="Montserrat"/>
              </a:rPr>
              <a:t>필수적인 SQL 지식</a:t>
            </a:r>
            <a:endParaRPr b="1" i="0" u="none" cap="none" strike="noStrike">
              <a:solidFill>
                <a:srgbClr val="000000"/>
              </a:solidFill>
              <a:latin typeface="Montserrat"/>
              <a:ea typeface="Montserrat"/>
              <a:cs typeface="Montserrat"/>
              <a:sym typeface="Montserrat"/>
            </a:endParaRPr>
          </a:p>
          <a:p>
            <a:pPr indent="0" lvl="0" marL="0" marR="0" rtl="0" algn="l">
              <a:lnSpc>
                <a:spcPct val="130000"/>
              </a:lnSpc>
              <a:spcBef>
                <a:spcPts val="800"/>
              </a:spcBef>
              <a:spcAft>
                <a:spcPts val="0"/>
              </a:spcAft>
              <a:buNone/>
            </a:pPr>
            <a:r>
              <a:rPr lang="ko" sz="1100">
                <a:solidFill>
                  <a:schemeClr val="dk1"/>
                </a:solidFill>
                <a:latin typeface="Montserrat Medium"/>
                <a:ea typeface="Montserrat Medium"/>
                <a:cs typeface="Montserrat Medium"/>
                <a:sym typeface="Montserrat Medium"/>
              </a:rPr>
              <a:t>SQL이나 프로그래밍 지식이 부족한 연구진에게는 DB에 직접 접근이 </a:t>
            </a:r>
            <a:r>
              <a:rPr b="1" lang="ko" sz="1100">
                <a:solidFill>
                  <a:schemeClr val="dk1"/>
                </a:solidFill>
                <a:latin typeface="Montserrat"/>
                <a:ea typeface="Montserrat"/>
                <a:cs typeface="Montserrat"/>
                <a:sym typeface="Montserrat"/>
              </a:rPr>
              <a:t>불가능</a:t>
            </a:r>
            <a:r>
              <a:rPr lang="ko" sz="1100">
                <a:solidFill>
                  <a:schemeClr val="dk1"/>
                </a:solidFill>
                <a:latin typeface="Montserrat Medium"/>
                <a:ea typeface="Montserrat Medium"/>
                <a:cs typeface="Montserrat Medium"/>
                <a:sym typeface="Montserrat Medium"/>
              </a:rPr>
              <a:t>에 가까움.</a:t>
            </a:r>
            <a:endParaRPr i="0" u="none" cap="none" strike="noStrike">
              <a:solidFill>
                <a:srgbClr val="000000"/>
              </a:solidFill>
              <a:latin typeface="Montserrat Medium"/>
              <a:ea typeface="Montserrat Medium"/>
              <a:cs typeface="Montserrat Medium"/>
              <a:sym typeface="Montserrat Medium"/>
            </a:endParaRPr>
          </a:p>
        </p:txBody>
      </p:sp>
      <p:pic>
        <p:nvPicPr>
          <p:cNvPr id="251" name="Google Shape;251;p31"/>
          <p:cNvPicPr preferRelativeResize="0"/>
          <p:nvPr/>
        </p:nvPicPr>
        <p:blipFill>
          <a:blip r:embed="rId3">
            <a:alphaModFix/>
          </a:blip>
          <a:stretch>
            <a:fillRect/>
          </a:stretch>
        </p:blipFill>
        <p:spPr>
          <a:xfrm>
            <a:off x="544319" y="1022900"/>
            <a:ext cx="4042757" cy="2587924"/>
          </a:xfrm>
          <a:prstGeom prst="rect">
            <a:avLst/>
          </a:prstGeom>
          <a:noFill/>
          <a:ln>
            <a:noFill/>
          </a:ln>
        </p:spPr>
      </p:pic>
      <p:sp>
        <p:nvSpPr>
          <p:cNvPr id="252" name="Google Shape;252;p31"/>
          <p:cNvSpPr txBox="1"/>
          <p:nvPr/>
        </p:nvSpPr>
        <p:spPr>
          <a:xfrm>
            <a:off x="6184800" y="0"/>
            <a:ext cx="299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1.2 표준화(OMOP CDM) 및 코호트 연구의 필요성</a:t>
            </a:r>
            <a:endParaRPr sz="1000">
              <a:solidFill>
                <a:srgbClr val="434343"/>
              </a:solidFill>
            </a:endParaRPr>
          </a:p>
        </p:txBody>
      </p:sp>
      <p:pic>
        <p:nvPicPr>
          <p:cNvPr descr="Microsoft SQL | Nexus Tech" id="253" name="Google Shape;253;p31"/>
          <p:cNvPicPr preferRelativeResize="0"/>
          <p:nvPr/>
        </p:nvPicPr>
        <p:blipFill>
          <a:blip r:embed="rId4">
            <a:alphaModFix/>
          </a:blip>
          <a:stretch>
            <a:fillRect/>
          </a:stretch>
        </p:blipFill>
        <p:spPr>
          <a:xfrm>
            <a:off x="4044243" y="1022900"/>
            <a:ext cx="4968907" cy="249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 name="Shape 257"/>
        <p:cNvGrpSpPr/>
        <p:nvPr/>
      </p:nvGrpSpPr>
      <p:grpSpPr>
        <a:xfrm>
          <a:off x="0" y="0"/>
          <a:ext cx="0" cy="0"/>
          <a:chOff x="0" y="0"/>
          <a:chExt cx="0" cy="0"/>
        </a:xfrm>
      </p:grpSpPr>
      <p:sp>
        <p:nvSpPr>
          <p:cNvPr id="258" name="Google Shape;258;p32"/>
          <p:cNvSpPr txBox="1"/>
          <p:nvPr/>
        </p:nvSpPr>
        <p:spPr>
          <a:xfrm>
            <a:off x="2579900" y="3765613"/>
            <a:ext cx="3623700" cy="818100"/>
          </a:xfrm>
          <a:prstGeom prst="rect">
            <a:avLst/>
          </a:prstGeom>
          <a:noFill/>
          <a:ln>
            <a:noFill/>
          </a:ln>
        </p:spPr>
        <p:txBody>
          <a:bodyPr anchorCtr="0" anchor="t" bIns="27000" lIns="0" spcFirstLastPara="1" rIns="0" wrap="square" tIns="27000">
            <a:spAutoFit/>
          </a:bodyPr>
          <a:lstStyle/>
          <a:p>
            <a:pPr indent="0" lvl="0" marL="0" rtl="0" algn="ctr">
              <a:lnSpc>
                <a:spcPct val="115000"/>
              </a:lnSpc>
              <a:spcBef>
                <a:spcPts val="1200"/>
              </a:spcBef>
              <a:spcAft>
                <a:spcPts val="0"/>
              </a:spcAft>
              <a:buClr>
                <a:schemeClr val="dk1"/>
              </a:buClr>
              <a:buSzPts val="1100"/>
              <a:buFont typeface="Arial"/>
              <a:buNone/>
            </a:pPr>
            <a:r>
              <a:rPr lang="ko" sz="1200">
                <a:solidFill>
                  <a:schemeClr val="dk1"/>
                </a:solidFill>
                <a:latin typeface="Open Sans Medium"/>
                <a:ea typeface="Open Sans Medium"/>
                <a:cs typeface="Open Sans Medium"/>
                <a:sym typeface="Open Sans Medium"/>
              </a:rPr>
              <a:t>OHDSI에서 만든 웹 기반 오픈소스 도구</a:t>
            </a:r>
            <a:br>
              <a:rPr lang="ko" sz="1200">
                <a:solidFill>
                  <a:schemeClr val="dk1"/>
                </a:solidFill>
                <a:latin typeface="Open Sans Medium"/>
                <a:ea typeface="Open Sans Medium"/>
                <a:cs typeface="Open Sans Medium"/>
                <a:sym typeface="Open Sans Medium"/>
              </a:rPr>
            </a:br>
            <a:r>
              <a:rPr lang="ko" sz="1200">
                <a:solidFill>
                  <a:schemeClr val="dk1"/>
                </a:solidFill>
                <a:latin typeface="Open Sans Medium"/>
                <a:ea typeface="Open Sans Medium"/>
                <a:cs typeface="Open Sans Medium"/>
                <a:sym typeface="Open Sans Medium"/>
              </a:rPr>
              <a:t> OMOP CDM(Common Data Model) 형식으로 변환된</a:t>
            </a:r>
            <a:endParaRPr sz="1200">
              <a:solidFill>
                <a:schemeClr val="dk1"/>
              </a:solidFill>
              <a:latin typeface="Open Sans Medium"/>
              <a:ea typeface="Open Sans Medium"/>
              <a:cs typeface="Open Sans Medium"/>
              <a:sym typeface="Open Sans Medium"/>
            </a:endParaRPr>
          </a:p>
          <a:p>
            <a:pPr indent="0" lvl="0" marL="0" rtl="0" algn="ctr">
              <a:lnSpc>
                <a:spcPct val="115000"/>
              </a:lnSpc>
              <a:spcBef>
                <a:spcPts val="1200"/>
              </a:spcBef>
              <a:spcAft>
                <a:spcPts val="1200"/>
              </a:spcAft>
              <a:buClr>
                <a:schemeClr val="dk1"/>
              </a:buClr>
              <a:buSzPts val="1100"/>
              <a:buFont typeface="Arial"/>
              <a:buNone/>
            </a:pPr>
            <a:r>
              <a:rPr lang="ko" sz="1200">
                <a:solidFill>
                  <a:schemeClr val="dk1"/>
                </a:solidFill>
                <a:latin typeface="Open Sans Medium"/>
                <a:ea typeface="Open Sans Medium"/>
                <a:cs typeface="Open Sans Medium"/>
                <a:sym typeface="Open Sans Medium"/>
              </a:rPr>
              <a:t>의료 데이터를 시각적으로 탐색하고 분석할 수 있는 플랫폼</a:t>
            </a:r>
            <a:endParaRPr sz="1500">
              <a:solidFill>
                <a:schemeClr val="dk1"/>
              </a:solidFill>
              <a:latin typeface="Open Sans Medium"/>
              <a:ea typeface="Open Sans Medium"/>
              <a:cs typeface="Open Sans Medium"/>
              <a:sym typeface="Open Sans Medium"/>
            </a:endParaRPr>
          </a:p>
        </p:txBody>
      </p:sp>
      <p:pic>
        <p:nvPicPr>
          <p:cNvPr id="259" name="Google Shape;259;p32"/>
          <p:cNvPicPr preferRelativeResize="0"/>
          <p:nvPr/>
        </p:nvPicPr>
        <p:blipFill>
          <a:blip r:embed="rId3">
            <a:alphaModFix/>
          </a:blip>
          <a:stretch>
            <a:fillRect/>
          </a:stretch>
        </p:blipFill>
        <p:spPr>
          <a:xfrm>
            <a:off x="7226125" y="587525"/>
            <a:ext cx="482514" cy="477900"/>
          </a:xfrm>
          <a:prstGeom prst="rect">
            <a:avLst/>
          </a:prstGeom>
          <a:noFill/>
          <a:ln>
            <a:noFill/>
          </a:ln>
        </p:spPr>
      </p:pic>
      <p:sp>
        <p:nvSpPr>
          <p:cNvPr id="260" name="Google Shape;260;p32"/>
          <p:cNvSpPr txBox="1"/>
          <p:nvPr>
            <p:ph type="title"/>
          </p:nvPr>
        </p:nvSpPr>
        <p:spPr>
          <a:xfrm>
            <a:off x="720000" y="5436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rgbClr val="222222"/>
                </a:solidFill>
              </a:rPr>
              <a:t>CDM 데이터를 통한 코호트 연구</a:t>
            </a:r>
            <a:r>
              <a:rPr lang="ko">
                <a:solidFill>
                  <a:schemeClr val="dk2"/>
                </a:solidFill>
              </a:rPr>
              <a:t> 도구 </a:t>
            </a:r>
            <a:r>
              <a:rPr lang="ko">
                <a:solidFill>
                  <a:schemeClr val="accent1"/>
                </a:solidFill>
              </a:rPr>
              <a:t>ATLAS</a:t>
            </a:r>
            <a:endParaRPr>
              <a:solidFill>
                <a:schemeClr val="accent1"/>
              </a:solidFill>
            </a:endParaRPr>
          </a:p>
        </p:txBody>
      </p:sp>
      <p:sp>
        <p:nvSpPr>
          <p:cNvPr id="261" name="Google Shape;261;p32"/>
          <p:cNvSpPr txBox="1"/>
          <p:nvPr/>
        </p:nvSpPr>
        <p:spPr>
          <a:xfrm>
            <a:off x="6500150" y="0"/>
            <a:ext cx="291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595959"/>
                </a:solidFill>
                <a:latin typeface="Montserrat"/>
                <a:ea typeface="Montserrat"/>
                <a:cs typeface="Montserrat"/>
                <a:sym typeface="Montserrat"/>
              </a:rPr>
              <a:t>1.3 현재 연구 도구 소개 (ATLAS) 및 접근 방식</a:t>
            </a:r>
            <a:endParaRPr sz="1000">
              <a:solidFill>
                <a:srgbClr val="595959"/>
              </a:solidFill>
            </a:endParaRPr>
          </a:p>
        </p:txBody>
      </p:sp>
      <p:pic>
        <p:nvPicPr>
          <p:cNvPr id="262" name="Google Shape;262;p32" title="스크린샷 2025-04-17 오후 5.13.51.png"/>
          <p:cNvPicPr preferRelativeResize="0"/>
          <p:nvPr/>
        </p:nvPicPr>
        <p:blipFill>
          <a:blip r:embed="rId4">
            <a:alphaModFix/>
          </a:blip>
          <a:stretch>
            <a:fillRect/>
          </a:stretch>
        </p:blipFill>
        <p:spPr>
          <a:xfrm>
            <a:off x="1967601" y="1173900"/>
            <a:ext cx="5056389" cy="24393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6" name="Shape 266"/>
        <p:cNvGrpSpPr/>
        <p:nvPr/>
      </p:nvGrpSpPr>
      <p:grpSpPr>
        <a:xfrm>
          <a:off x="0" y="0"/>
          <a:ext cx="0" cy="0"/>
          <a:chOff x="0" y="0"/>
          <a:chExt cx="0" cy="0"/>
        </a:xfrm>
      </p:grpSpPr>
      <p:pic>
        <p:nvPicPr>
          <p:cNvPr id="267" name="Google Shape;267;p33" title="스크린샷 2025-04-15 오전 2.08.48.png"/>
          <p:cNvPicPr preferRelativeResize="0"/>
          <p:nvPr/>
        </p:nvPicPr>
        <p:blipFill>
          <a:blip r:embed="rId3">
            <a:alphaModFix/>
          </a:blip>
          <a:stretch>
            <a:fillRect/>
          </a:stretch>
        </p:blipFill>
        <p:spPr>
          <a:xfrm>
            <a:off x="4408400" y="931500"/>
            <a:ext cx="3272104" cy="3916350"/>
          </a:xfrm>
          <a:prstGeom prst="rect">
            <a:avLst/>
          </a:prstGeom>
          <a:noFill/>
          <a:ln>
            <a:noFill/>
          </a:ln>
        </p:spPr>
      </p:pic>
      <p:sp>
        <p:nvSpPr>
          <p:cNvPr id="268" name="Google Shape;268;p33"/>
          <p:cNvSpPr txBox="1"/>
          <p:nvPr/>
        </p:nvSpPr>
        <p:spPr>
          <a:xfrm>
            <a:off x="4707188" y="3939646"/>
            <a:ext cx="9309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
                <a:solidFill>
                  <a:schemeClr val="dk2"/>
                </a:solidFill>
              </a:rPr>
              <a:t>기타</a:t>
            </a:r>
            <a:endParaRPr sz="900">
              <a:solidFill>
                <a:schemeClr val="dk2"/>
              </a:solidFill>
            </a:endParaRPr>
          </a:p>
          <a:p>
            <a:pPr indent="0" lvl="0" marL="0" rtl="0" algn="ctr">
              <a:spcBef>
                <a:spcPts val="0"/>
              </a:spcBef>
              <a:spcAft>
                <a:spcPts val="0"/>
              </a:spcAft>
              <a:buNone/>
            </a:pPr>
            <a:r>
              <a:rPr lang="ko" sz="900">
                <a:solidFill>
                  <a:schemeClr val="dk2"/>
                </a:solidFill>
              </a:rPr>
              <a:t>1 (1%)</a:t>
            </a:r>
            <a:endParaRPr sz="900">
              <a:solidFill>
                <a:schemeClr val="dk2"/>
              </a:solidFill>
            </a:endParaRPr>
          </a:p>
        </p:txBody>
      </p:sp>
      <p:sp>
        <p:nvSpPr>
          <p:cNvPr id="269" name="Google Shape;269;p33"/>
          <p:cNvSpPr txBox="1"/>
          <p:nvPr/>
        </p:nvSpPr>
        <p:spPr>
          <a:xfrm>
            <a:off x="5762758" y="2045301"/>
            <a:ext cx="7374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
                <a:solidFill>
                  <a:schemeClr val="dk2"/>
                </a:solidFill>
              </a:rPr>
              <a:t>OHDSI</a:t>
            </a:r>
            <a:endParaRPr sz="900">
              <a:solidFill>
                <a:schemeClr val="dk2"/>
              </a:solidFill>
            </a:endParaRPr>
          </a:p>
          <a:p>
            <a:pPr indent="0" lvl="0" marL="0" rtl="0" algn="ctr">
              <a:spcBef>
                <a:spcPts val="0"/>
              </a:spcBef>
              <a:spcAft>
                <a:spcPts val="0"/>
              </a:spcAft>
              <a:buNone/>
            </a:pPr>
            <a:r>
              <a:rPr lang="ko" sz="900">
                <a:solidFill>
                  <a:schemeClr val="dk2"/>
                </a:solidFill>
              </a:rPr>
              <a:t>ATLAS</a:t>
            </a:r>
            <a:endParaRPr sz="900">
              <a:solidFill>
                <a:schemeClr val="dk2"/>
              </a:solidFill>
            </a:endParaRPr>
          </a:p>
          <a:p>
            <a:pPr indent="0" lvl="0" marL="0" rtl="0" algn="ctr">
              <a:spcBef>
                <a:spcPts val="0"/>
              </a:spcBef>
              <a:spcAft>
                <a:spcPts val="0"/>
              </a:spcAft>
              <a:buNone/>
            </a:pPr>
            <a:r>
              <a:rPr lang="ko" sz="900">
                <a:solidFill>
                  <a:schemeClr val="dk2"/>
                </a:solidFill>
              </a:rPr>
              <a:t>7 (53%)</a:t>
            </a:r>
            <a:endParaRPr sz="900">
              <a:solidFill>
                <a:schemeClr val="dk2"/>
              </a:solidFill>
            </a:endParaRPr>
          </a:p>
        </p:txBody>
      </p:sp>
      <p:sp>
        <p:nvSpPr>
          <p:cNvPr id="270" name="Google Shape;270;p33"/>
          <p:cNvSpPr txBox="1"/>
          <p:nvPr/>
        </p:nvSpPr>
        <p:spPr>
          <a:xfrm>
            <a:off x="6583863" y="780675"/>
            <a:ext cx="9861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
                <a:solidFill>
                  <a:schemeClr val="dk2"/>
                </a:solidFill>
              </a:rPr>
              <a:t>데이터베이스</a:t>
            </a:r>
            <a:endParaRPr sz="900">
              <a:solidFill>
                <a:schemeClr val="dk2"/>
              </a:solidFill>
            </a:endParaRPr>
          </a:p>
          <a:p>
            <a:pPr indent="0" lvl="0" marL="0" rtl="0" algn="ctr">
              <a:spcBef>
                <a:spcPts val="0"/>
              </a:spcBef>
              <a:spcAft>
                <a:spcPts val="0"/>
              </a:spcAft>
              <a:buNone/>
            </a:pPr>
            <a:r>
              <a:rPr lang="ko" sz="900">
                <a:solidFill>
                  <a:schemeClr val="dk2"/>
                </a:solidFill>
              </a:rPr>
              <a:t> 직접 접근</a:t>
            </a:r>
            <a:endParaRPr sz="900">
              <a:solidFill>
                <a:schemeClr val="dk2"/>
              </a:solidFill>
            </a:endParaRPr>
          </a:p>
          <a:p>
            <a:pPr indent="0" lvl="0" marL="0" rtl="0" algn="ctr">
              <a:spcBef>
                <a:spcPts val="0"/>
              </a:spcBef>
              <a:spcAft>
                <a:spcPts val="0"/>
              </a:spcAft>
              <a:buNone/>
            </a:pPr>
            <a:r>
              <a:rPr lang="ko" sz="900">
                <a:solidFill>
                  <a:schemeClr val="dk2"/>
                </a:solidFill>
              </a:rPr>
              <a:t>11 (85%)</a:t>
            </a:r>
            <a:endParaRPr sz="900">
              <a:solidFill>
                <a:schemeClr val="dk2"/>
              </a:solidFill>
            </a:endParaRPr>
          </a:p>
        </p:txBody>
      </p:sp>
      <p:sp>
        <p:nvSpPr>
          <p:cNvPr id="271" name="Google Shape;271;p33"/>
          <p:cNvSpPr txBox="1"/>
          <p:nvPr/>
        </p:nvSpPr>
        <p:spPr>
          <a:xfrm>
            <a:off x="902675" y="2106225"/>
            <a:ext cx="4040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900">
                <a:solidFill>
                  <a:srgbClr val="202124"/>
                </a:solidFill>
                <a:highlight>
                  <a:srgbClr val="FFFFFF"/>
                </a:highlight>
                <a:latin typeface="Roboto"/>
                <a:ea typeface="Roboto"/>
                <a:cs typeface="Roboto"/>
                <a:sym typeface="Roboto"/>
              </a:rPr>
              <a:t>Q. CDM 데이터 연구 검색 시스템으로</a:t>
            </a:r>
            <a:endParaRPr sz="19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ko" sz="1900">
                <a:solidFill>
                  <a:srgbClr val="202124"/>
                </a:solidFill>
                <a:highlight>
                  <a:srgbClr val="FFFFFF"/>
                </a:highlight>
                <a:latin typeface="Roboto"/>
                <a:ea typeface="Roboto"/>
                <a:cs typeface="Roboto"/>
                <a:sym typeface="Roboto"/>
              </a:rPr>
              <a:t>     어떤 것을 사용하셨나요? </a:t>
            </a:r>
            <a:endParaRPr sz="1900">
              <a:solidFill>
                <a:srgbClr val="202124"/>
              </a:solidFill>
              <a:highlight>
                <a:srgbClr val="FFFFFF"/>
              </a:highlight>
              <a:latin typeface="Roboto"/>
              <a:ea typeface="Roboto"/>
              <a:cs typeface="Roboto"/>
              <a:sym typeface="Roboto"/>
            </a:endParaRPr>
          </a:p>
        </p:txBody>
      </p:sp>
      <p:sp>
        <p:nvSpPr>
          <p:cNvPr id="272" name="Google Shape;272;p33"/>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rgbClr val="222222"/>
                </a:solidFill>
              </a:rPr>
              <a:t>CDM 데이터를 활용한 </a:t>
            </a:r>
            <a:r>
              <a:rPr lang="ko">
                <a:solidFill>
                  <a:schemeClr val="accent1"/>
                </a:solidFill>
              </a:rPr>
              <a:t>연구 방법</a:t>
            </a:r>
            <a:endParaRPr>
              <a:solidFill>
                <a:schemeClr val="accent1"/>
              </a:solidFill>
            </a:endParaRPr>
          </a:p>
        </p:txBody>
      </p:sp>
      <p:sp>
        <p:nvSpPr>
          <p:cNvPr id="273" name="Google Shape;273;p33"/>
          <p:cNvSpPr txBox="1"/>
          <p:nvPr/>
        </p:nvSpPr>
        <p:spPr>
          <a:xfrm>
            <a:off x="1662275" y="4113500"/>
            <a:ext cx="29181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 sz="1100">
                <a:solidFill>
                  <a:srgbClr val="595959"/>
                </a:solidFill>
              </a:rPr>
              <a:t>서울대학교병원 CDM연구진</a:t>
            </a:r>
            <a:endParaRPr sz="1100">
              <a:solidFill>
                <a:srgbClr val="595959"/>
              </a:solidFill>
            </a:endParaRPr>
          </a:p>
          <a:p>
            <a:pPr indent="0" lvl="0" marL="0" rtl="0" algn="r">
              <a:spcBef>
                <a:spcPts val="0"/>
              </a:spcBef>
              <a:spcAft>
                <a:spcPts val="0"/>
              </a:spcAft>
              <a:buNone/>
            </a:pPr>
            <a:r>
              <a:rPr lang="ko" sz="1100">
                <a:solidFill>
                  <a:srgbClr val="595959"/>
                </a:solidFill>
              </a:rPr>
              <a:t>13명 응답 결과</a:t>
            </a:r>
            <a:endParaRPr sz="1100">
              <a:solidFill>
                <a:srgbClr val="595959"/>
              </a:solidFill>
            </a:endParaRPr>
          </a:p>
          <a:p>
            <a:pPr indent="0" lvl="0" marL="0" rtl="0" algn="r">
              <a:spcBef>
                <a:spcPts val="0"/>
              </a:spcBef>
              <a:spcAft>
                <a:spcPts val="0"/>
              </a:spcAft>
              <a:buNone/>
            </a:pPr>
            <a:r>
              <a:rPr lang="ko" sz="1100">
                <a:solidFill>
                  <a:srgbClr val="595959"/>
                </a:solidFill>
              </a:rPr>
              <a:t>(중복 선택 가능) </a:t>
            </a:r>
            <a:endParaRPr sz="1100">
              <a:solidFill>
                <a:srgbClr val="595959"/>
              </a:solidFill>
            </a:endParaRPr>
          </a:p>
        </p:txBody>
      </p:sp>
      <p:sp>
        <p:nvSpPr>
          <p:cNvPr id="274" name="Google Shape;274;p33"/>
          <p:cNvSpPr/>
          <p:nvPr/>
        </p:nvSpPr>
        <p:spPr>
          <a:xfrm>
            <a:off x="5638400" y="1981250"/>
            <a:ext cx="986100" cy="28248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5" name="Google Shape;275;p33"/>
          <p:cNvSpPr txBox="1"/>
          <p:nvPr/>
        </p:nvSpPr>
        <p:spPr>
          <a:xfrm>
            <a:off x="6500150" y="0"/>
            <a:ext cx="291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595959"/>
                </a:solidFill>
                <a:latin typeface="Montserrat"/>
                <a:ea typeface="Montserrat"/>
                <a:cs typeface="Montserrat"/>
                <a:sym typeface="Montserrat"/>
              </a:rPr>
              <a:t>1.3 현재 연구 도구 소개 (ATLAS) 및 접근 방식</a:t>
            </a:r>
            <a:endParaRPr sz="10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279" name="Shape 279"/>
        <p:cNvGrpSpPr/>
        <p:nvPr/>
      </p:nvGrpSpPr>
      <p:grpSpPr>
        <a:xfrm>
          <a:off x="0" y="0"/>
          <a:ext cx="0" cy="0"/>
          <a:chOff x="0" y="0"/>
          <a:chExt cx="0" cy="0"/>
        </a:xfrm>
      </p:grpSpPr>
      <p:pic>
        <p:nvPicPr>
          <p:cNvPr id="280" name="Google Shape;280;p34"/>
          <p:cNvPicPr preferRelativeResize="0"/>
          <p:nvPr/>
        </p:nvPicPr>
        <p:blipFill>
          <a:blip r:embed="rId3">
            <a:alphaModFix/>
          </a:blip>
          <a:stretch>
            <a:fillRect/>
          </a:stretch>
        </p:blipFill>
        <p:spPr>
          <a:xfrm>
            <a:off x="446113" y="1618900"/>
            <a:ext cx="5430026" cy="786275"/>
          </a:xfrm>
          <a:prstGeom prst="rect">
            <a:avLst/>
          </a:prstGeom>
          <a:noFill/>
          <a:ln>
            <a:noFill/>
          </a:ln>
          <a:effectLst>
            <a:outerShdw blurRad="57150" rotWithShape="0" algn="bl" dir="5400000" dist="19050">
              <a:srgbClr val="000000">
                <a:alpha val="50000"/>
              </a:srgbClr>
            </a:outerShdw>
          </a:effectLst>
        </p:spPr>
      </p:pic>
      <p:sp>
        <p:nvSpPr>
          <p:cNvPr id="281" name="Google Shape;281;p34"/>
          <p:cNvSpPr txBox="1"/>
          <p:nvPr>
            <p:ph type="title"/>
          </p:nvPr>
        </p:nvSpPr>
        <p:spPr>
          <a:xfrm>
            <a:off x="446124" y="366275"/>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ATLAS, 그런데 </a:t>
            </a:r>
            <a:r>
              <a:rPr lang="ko">
                <a:solidFill>
                  <a:schemeClr val="accent1"/>
                </a:solidFill>
              </a:rPr>
              <a:t>왜 불편할까?</a:t>
            </a:r>
            <a:endParaRPr/>
          </a:p>
        </p:txBody>
      </p:sp>
      <p:sp>
        <p:nvSpPr>
          <p:cNvPr id="282" name="Google Shape;282;p34"/>
          <p:cNvSpPr txBox="1"/>
          <p:nvPr/>
        </p:nvSpPr>
        <p:spPr>
          <a:xfrm>
            <a:off x="1663588" y="1196300"/>
            <a:ext cx="3000000" cy="3447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ko" sz="1300">
                <a:solidFill>
                  <a:schemeClr val="dk1"/>
                </a:solidFill>
                <a:latin typeface="Open Sans"/>
                <a:ea typeface="Open Sans"/>
                <a:cs typeface="Open Sans"/>
                <a:sym typeface="Open Sans"/>
              </a:rPr>
              <a:t>[서울대병원 연구진 설문 결과]</a:t>
            </a:r>
            <a:endParaRPr sz="1600"/>
          </a:p>
        </p:txBody>
      </p:sp>
      <p:sp>
        <p:nvSpPr>
          <p:cNvPr id="283" name="Google Shape;283;p34"/>
          <p:cNvSpPr txBox="1"/>
          <p:nvPr/>
        </p:nvSpPr>
        <p:spPr>
          <a:xfrm>
            <a:off x="668328" y="1840400"/>
            <a:ext cx="5706300" cy="384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ko" sz="1300">
                <a:solidFill>
                  <a:schemeClr val="dk1"/>
                </a:solidFill>
                <a:latin typeface="Open Sans"/>
                <a:ea typeface="Open Sans"/>
                <a:cs typeface="Open Sans"/>
                <a:sym typeface="Open Sans"/>
              </a:rPr>
              <a:t>불친절한 UI/UX 와 느린 속도로 인해 실제로 연구에서 사용하기 어려워요..</a:t>
            </a:r>
            <a:endParaRPr b="1" sz="1300">
              <a:solidFill>
                <a:schemeClr val="dk1"/>
              </a:solidFill>
              <a:latin typeface="Open Sans"/>
              <a:ea typeface="Open Sans"/>
              <a:cs typeface="Open Sans"/>
              <a:sym typeface="Open Sans"/>
            </a:endParaRPr>
          </a:p>
        </p:txBody>
      </p:sp>
      <p:pic>
        <p:nvPicPr>
          <p:cNvPr id="284" name="Google Shape;284;p34"/>
          <p:cNvPicPr preferRelativeResize="0"/>
          <p:nvPr/>
        </p:nvPicPr>
        <p:blipFill>
          <a:blip r:embed="rId3">
            <a:alphaModFix/>
          </a:blip>
          <a:stretch>
            <a:fillRect/>
          </a:stretch>
        </p:blipFill>
        <p:spPr>
          <a:xfrm>
            <a:off x="446113" y="2669413"/>
            <a:ext cx="5430026" cy="786275"/>
          </a:xfrm>
          <a:prstGeom prst="rect">
            <a:avLst/>
          </a:prstGeom>
          <a:noFill/>
          <a:ln>
            <a:noFill/>
          </a:ln>
          <a:effectLst>
            <a:outerShdw blurRad="57150" rotWithShape="0" algn="bl" dir="5400000" dist="19050">
              <a:srgbClr val="000000">
                <a:alpha val="50000"/>
              </a:srgbClr>
            </a:outerShdw>
          </a:effectLst>
        </p:spPr>
      </p:pic>
      <p:sp>
        <p:nvSpPr>
          <p:cNvPr id="285" name="Google Shape;285;p34"/>
          <p:cNvSpPr txBox="1"/>
          <p:nvPr/>
        </p:nvSpPr>
        <p:spPr>
          <a:xfrm>
            <a:off x="668328" y="2872370"/>
            <a:ext cx="5175300" cy="384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ko" sz="1300">
                <a:solidFill>
                  <a:schemeClr val="dk1"/>
                </a:solidFill>
                <a:latin typeface="Open Sans"/>
                <a:ea typeface="Open Sans"/>
                <a:cs typeface="Open Sans"/>
                <a:sym typeface="Open Sans"/>
              </a:rPr>
              <a:t>다중 코호트 비교가 안되고, 개별 환자 수준 데이터 탐색이 불가능해요..</a:t>
            </a:r>
            <a:endParaRPr sz="1300">
              <a:solidFill>
                <a:schemeClr val="dk1"/>
              </a:solidFill>
              <a:latin typeface="Open Sans"/>
              <a:ea typeface="Open Sans"/>
              <a:cs typeface="Open Sans"/>
              <a:sym typeface="Open Sans"/>
            </a:endParaRPr>
          </a:p>
        </p:txBody>
      </p:sp>
      <p:pic>
        <p:nvPicPr>
          <p:cNvPr id="286" name="Google Shape;286;p34"/>
          <p:cNvPicPr preferRelativeResize="0"/>
          <p:nvPr/>
        </p:nvPicPr>
        <p:blipFill>
          <a:blip r:embed="rId3">
            <a:alphaModFix/>
          </a:blip>
          <a:stretch>
            <a:fillRect/>
          </a:stretch>
        </p:blipFill>
        <p:spPr>
          <a:xfrm>
            <a:off x="446113" y="3719925"/>
            <a:ext cx="5430026" cy="786275"/>
          </a:xfrm>
          <a:prstGeom prst="rect">
            <a:avLst/>
          </a:prstGeom>
          <a:noFill/>
          <a:ln>
            <a:noFill/>
          </a:ln>
          <a:effectLst>
            <a:outerShdw blurRad="57150" rotWithShape="0" algn="bl" dir="5400000" dist="19050">
              <a:srgbClr val="000000">
                <a:alpha val="50000"/>
              </a:srgbClr>
            </a:outerShdw>
          </a:effectLst>
        </p:spPr>
      </p:pic>
      <p:sp>
        <p:nvSpPr>
          <p:cNvPr id="287" name="Google Shape;287;p34"/>
          <p:cNvSpPr txBox="1"/>
          <p:nvPr/>
        </p:nvSpPr>
        <p:spPr>
          <a:xfrm>
            <a:off x="668328" y="3923971"/>
            <a:ext cx="4990500" cy="384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ko" sz="1300">
                <a:solidFill>
                  <a:schemeClr val="dk1"/>
                </a:solidFill>
                <a:latin typeface="Open Sans"/>
                <a:ea typeface="Open Sans"/>
                <a:cs typeface="Open Sans"/>
                <a:sym typeface="Open Sans"/>
              </a:rPr>
              <a:t>처음 이용하는 사람에겐 따로 교육을 들어야할 정도로 난이도가 높아요..</a:t>
            </a:r>
            <a:endParaRPr b="1" sz="1300">
              <a:solidFill>
                <a:schemeClr val="dk1"/>
              </a:solidFill>
              <a:latin typeface="Open Sans"/>
              <a:ea typeface="Open Sans"/>
              <a:cs typeface="Open Sans"/>
              <a:sym typeface="Open Sans"/>
            </a:endParaRPr>
          </a:p>
        </p:txBody>
      </p:sp>
      <p:pic>
        <p:nvPicPr>
          <p:cNvPr id="288" name="Google Shape;288;p34" title="스크린샷 2025-04-15 오전 2.08.48.png"/>
          <p:cNvPicPr preferRelativeResize="0"/>
          <p:nvPr/>
        </p:nvPicPr>
        <p:blipFill>
          <a:blip r:embed="rId4">
            <a:alphaModFix/>
          </a:blip>
          <a:stretch>
            <a:fillRect/>
          </a:stretch>
        </p:blipFill>
        <p:spPr>
          <a:xfrm>
            <a:off x="6180348" y="1013545"/>
            <a:ext cx="2517547" cy="3013230"/>
          </a:xfrm>
          <a:prstGeom prst="rect">
            <a:avLst/>
          </a:prstGeom>
          <a:noFill/>
          <a:ln>
            <a:noFill/>
          </a:ln>
        </p:spPr>
      </p:pic>
      <p:sp>
        <p:nvSpPr>
          <p:cNvPr id="289" name="Google Shape;289;p34"/>
          <p:cNvSpPr txBox="1"/>
          <p:nvPr/>
        </p:nvSpPr>
        <p:spPr>
          <a:xfrm>
            <a:off x="6395335" y="3251805"/>
            <a:ext cx="7161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
                <a:solidFill>
                  <a:schemeClr val="dk2"/>
                </a:solidFill>
              </a:rPr>
              <a:t>기타</a:t>
            </a:r>
            <a:endParaRPr sz="900">
              <a:solidFill>
                <a:schemeClr val="dk2"/>
              </a:solidFill>
            </a:endParaRPr>
          </a:p>
          <a:p>
            <a:pPr indent="0" lvl="0" marL="0" rtl="0" algn="ctr">
              <a:spcBef>
                <a:spcPts val="0"/>
              </a:spcBef>
              <a:spcAft>
                <a:spcPts val="0"/>
              </a:spcAft>
              <a:buNone/>
            </a:pPr>
            <a:r>
              <a:rPr lang="ko" sz="900">
                <a:solidFill>
                  <a:schemeClr val="dk2"/>
                </a:solidFill>
              </a:rPr>
              <a:t>1 (1%)</a:t>
            </a:r>
            <a:endParaRPr sz="900">
              <a:solidFill>
                <a:schemeClr val="dk2"/>
              </a:solidFill>
            </a:endParaRPr>
          </a:p>
        </p:txBody>
      </p:sp>
      <p:sp>
        <p:nvSpPr>
          <p:cNvPr id="290" name="Google Shape;290;p34"/>
          <p:cNvSpPr txBox="1"/>
          <p:nvPr/>
        </p:nvSpPr>
        <p:spPr>
          <a:xfrm>
            <a:off x="7173523" y="1777700"/>
            <a:ext cx="6396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
                <a:solidFill>
                  <a:schemeClr val="dk2"/>
                </a:solidFill>
              </a:rPr>
              <a:t>OHDSI</a:t>
            </a:r>
            <a:endParaRPr sz="900">
              <a:solidFill>
                <a:schemeClr val="dk2"/>
              </a:solidFill>
            </a:endParaRPr>
          </a:p>
          <a:p>
            <a:pPr indent="0" lvl="0" marL="0" rtl="0" algn="ctr">
              <a:spcBef>
                <a:spcPts val="0"/>
              </a:spcBef>
              <a:spcAft>
                <a:spcPts val="0"/>
              </a:spcAft>
              <a:buNone/>
            </a:pPr>
            <a:r>
              <a:rPr lang="ko" sz="900">
                <a:solidFill>
                  <a:schemeClr val="dk2"/>
                </a:solidFill>
              </a:rPr>
              <a:t>ATLAS</a:t>
            </a:r>
            <a:endParaRPr sz="900">
              <a:solidFill>
                <a:schemeClr val="dk2"/>
              </a:solidFill>
            </a:endParaRPr>
          </a:p>
          <a:p>
            <a:pPr indent="0" lvl="0" marL="0" rtl="0" algn="ctr">
              <a:spcBef>
                <a:spcPts val="0"/>
              </a:spcBef>
              <a:spcAft>
                <a:spcPts val="0"/>
              </a:spcAft>
              <a:buNone/>
            </a:pPr>
            <a:r>
              <a:rPr lang="ko" sz="900">
                <a:solidFill>
                  <a:schemeClr val="dk2"/>
                </a:solidFill>
              </a:rPr>
              <a:t>7 (53%)</a:t>
            </a:r>
            <a:endParaRPr sz="900">
              <a:solidFill>
                <a:schemeClr val="dk2"/>
              </a:solidFill>
            </a:endParaRPr>
          </a:p>
        </p:txBody>
      </p:sp>
      <p:sp>
        <p:nvSpPr>
          <p:cNvPr id="291" name="Google Shape;291;p34"/>
          <p:cNvSpPr txBox="1"/>
          <p:nvPr/>
        </p:nvSpPr>
        <p:spPr>
          <a:xfrm>
            <a:off x="7846518" y="844175"/>
            <a:ext cx="7587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800">
                <a:solidFill>
                  <a:schemeClr val="dk2"/>
                </a:solidFill>
              </a:rPr>
              <a:t>데이터베이스</a:t>
            </a:r>
            <a:endParaRPr sz="800">
              <a:solidFill>
                <a:schemeClr val="dk2"/>
              </a:solidFill>
            </a:endParaRPr>
          </a:p>
          <a:p>
            <a:pPr indent="0" lvl="0" marL="0" rtl="0" algn="ctr">
              <a:spcBef>
                <a:spcPts val="0"/>
              </a:spcBef>
              <a:spcAft>
                <a:spcPts val="0"/>
              </a:spcAft>
              <a:buNone/>
            </a:pPr>
            <a:r>
              <a:rPr lang="ko" sz="800">
                <a:solidFill>
                  <a:schemeClr val="dk2"/>
                </a:solidFill>
              </a:rPr>
              <a:t> 직접 접근</a:t>
            </a:r>
            <a:endParaRPr sz="800">
              <a:solidFill>
                <a:schemeClr val="dk2"/>
              </a:solidFill>
            </a:endParaRPr>
          </a:p>
          <a:p>
            <a:pPr indent="0" lvl="0" marL="0" rtl="0" algn="ctr">
              <a:spcBef>
                <a:spcPts val="0"/>
              </a:spcBef>
              <a:spcAft>
                <a:spcPts val="0"/>
              </a:spcAft>
              <a:buNone/>
            </a:pPr>
            <a:r>
              <a:rPr lang="ko" sz="800">
                <a:solidFill>
                  <a:schemeClr val="dk2"/>
                </a:solidFill>
              </a:rPr>
              <a:t>11 (85%)</a:t>
            </a:r>
            <a:endParaRPr sz="800">
              <a:solidFill>
                <a:schemeClr val="dk2"/>
              </a:solidFill>
            </a:endParaRPr>
          </a:p>
        </p:txBody>
      </p:sp>
      <p:sp>
        <p:nvSpPr>
          <p:cNvPr id="292" name="Google Shape;292;p34"/>
          <p:cNvSpPr txBox="1"/>
          <p:nvPr/>
        </p:nvSpPr>
        <p:spPr>
          <a:xfrm>
            <a:off x="6316513" y="4026768"/>
            <a:ext cx="2245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solidFill>
                  <a:srgbClr val="595959"/>
                </a:solidFill>
              </a:rPr>
              <a:t>서울대학교병원 CDM연구진</a:t>
            </a:r>
            <a:endParaRPr sz="900">
              <a:solidFill>
                <a:srgbClr val="595959"/>
              </a:solidFill>
            </a:endParaRPr>
          </a:p>
          <a:p>
            <a:pPr indent="0" lvl="0" marL="0" rtl="0" algn="ctr">
              <a:spcBef>
                <a:spcPts val="0"/>
              </a:spcBef>
              <a:spcAft>
                <a:spcPts val="0"/>
              </a:spcAft>
              <a:buNone/>
            </a:pPr>
            <a:r>
              <a:rPr lang="ko" sz="900">
                <a:solidFill>
                  <a:srgbClr val="595959"/>
                </a:solidFill>
              </a:rPr>
              <a:t>13명 응답 결과</a:t>
            </a:r>
            <a:endParaRPr sz="900">
              <a:solidFill>
                <a:srgbClr val="595959"/>
              </a:solidFill>
            </a:endParaRPr>
          </a:p>
          <a:p>
            <a:pPr indent="0" lvl="0" marL="0" rtl="0" algn="ctr">
              <a:spcBef>
                <a:spcPts val="0"/>
              </a:spcBef>
              <a:spcAft>
                <a:spcPts val="0"/>
              </a:spcAft>
              <a:buNone/>
            </a:pPr>
            <a:r>
              <a:rPr lang="ko" sz="700">
                <a:solidFill>
                  <a:srgbClr val="595959"/>
                </a:solidFill>
              </a:rPr>
              <a:t>(중복 선택 가능) </a:t>
            </a:r>
            <a:endParaRPr sz="700">
              <a:solidFill>
                <a:srgbClr val="595959"/>
              </a:solidFill>
            </a:endParaRPr>
          </a:p>
        </p:txBody>
      </p:sp>
      <p:sp>
        <p:nvSpPr>
          <p:cNvPr id="293" name="Google Shape;293;p34"/>
          <p:cNvSpPr/>
          <p:nvPr/>
        </p:nvSpPr>
        <p:spPr>
          <a:xfrm>
            <a:off x="7111432" y="1773782"/>
            <a:ext cx="758700" cy="21735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94" name="Google Shape;294;p34"/>
          <p:cNvSpPr txBox="1"/>
          <p:nvPr/>
        </p:nvSpPr>
        <p:spPr>
          <a:xfrm>
            <a:off x="68487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2. ATLAS의 한계점 및 Bento 해결책</a:t>
            </a:r>
            <a:endParaRPr sz="10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298" name="Shape 298"/>
        <p:cNvGrpSpPr/>
        <p:nvPr/>
      </p:nvGrpSpPr>
      <p:grpSpPr>
        <a:xfrm>
          <a:off x="0" y="0"/>
          <a:ext cx="0" cy="0"/>
          <a:chOff x="0" y="0"/>
          <a:chExt cx="0" cy="0"/>
        </a:xfrm>
      </p:grpSpPr>
      <p:sp>
        <p:nvSpPr>
          <p:cNvPr id="299" name="Google Shape;299;p35"/>
          <p:cNvSpPr txBox="1"/>
          <p:nvPr/>
        </p:nvSpPr>
        <p:spPr>
          <a:xfrm>
            <a:off x="68487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2. ATLAS의 한계점 및 Bento 해결책</a:t>
            </a:r>
            <a:endParaRPr sz="1000">
              <a:solidFill>
                <a:srgbClr val="434343"/>
              </a:solidFill>
            </a:endParaRPr>
          </a:p>
        </p:txBody>
      </p:sp>
      <p:pic>
        <p:nvPicPr>
          <p:cNvPr id="300" name="Google Shape;300;p35" title="BENTO.jpg"/>
          <p:cNvPicPr preferRelativeResize="0"/>
          <p:nvPr/>
        </p:nvPicPr>
        <p:blipFill rotWithShape="1">
          <a:blip r:embed="rId3">
            <a:alphaModFix amt="80000"/>
          </a:blip>
          <a:srcRect b="30839" l="30779" r="31902" t="20745"/>
          <a:stretch/>
        </p:blipFill>
        <p:spPr>
          <a:xfrm>
            <a:off x="3177588" y="788181"/>
            <a:ext cx="2606049" cy="3380951"/>
          </a:xfrm>
          <a:prstGeom prst="rect">
            <a:avLst/>
          </a:prstGeom>
          <a:noFill/>
          <a:ln>
            <a:noFill/>
          </a:ln>
          <a:effectLst>
            <a:reflection blurRad="0" dir="5400000" dist="9525" endA="0" endPos="30000" fadeDir="5400012" kx="0" rotWithShape="0" algn="bl" stA="10000" stPos="0" sy="-100000" ky="0"/>
          </a:effectLst>
        </p:spPr>
      </p:pic>
      <p:sp>
        <p:nvSpPr>
          <p:cNvPr id="301" name="Google Shape;301;p35"/>
          <p:cNvSpPr txBox="1"/>
          <p:nvPr/>
        </p:nvSpPr>
        <p:spPr>
          <a:xfrm>
            <a:off x="6092875" y="1863750"/>
            <a:ext cx="22110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2000">
                <a:solidFill>
                  <a:schemeClr val="dk1"/>
                </a:solidFill>
                <a:latin typeface="Montserrat"/>
                <a:ea typeface="Montserrat"/>
                <a:cs typeface="Montserrat"/>
                <a:sym typeface="Montserrat"/>
              </a:rPr>
              <a:t>의료 데이터 분석을 코딩없이</a:t>
            </a:r>
            <a:endParaRPr b="1" sz="20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ko" sz="2000">
                <a:solidFill>
                  <a:schemeClr val="dk1"/>
                </a:solidFill>
                <a:latin typeface="Montserrat"/>
                <a:ea typeface="Montserrat"/>
                <a:cs typeface="Montserrat"/>
                <a:sym typeface="Montserrat"/>
              </a:rPr>
              <a:t>쉽고 빠르게</a:t>
            </a:r>
            <a:endParaRPr b="1" sz="3400">
              <a:solidFill>
                <a:schemeClr val="dk1"/>
              </a:solidFill>
              <a:latin typeface="Montserrat"/>
              <a:ea typeface="Montserrat"/>
              <a:cs typeface="Montserrat"/>
              <a:sym typeface="Montserrat"/>
            </a:endParaRPr>
          </a:p>
        </p:txBody>
      </p:sp>
      <p:sp>
        <p:nvSpPr>
          <p:cNvPr id="302" name="Google Shape;302;p35"/>
          <p:cNvSpPr txBox="1"/>
          <p:nvPr/>
        </p:nvSpPr>
        <p:spPr>
          <a:xfrm>
            <a:off x="942750" y="2242550"/>
            <a:ext cx="1817400" cy="561900"/>
          </a:xfrm>
          <a:prstGeom prst="rect">
            <a:avLst/>
          </a:prstGeom>
          <a:noFill/>
          <a:ln>
            <a:noFill/>
          </a:ln>
          <a:effectLst>
            <a:outerShdw blurRad="428625" rotWithShape="0" algn="t" dir="7200000" dist="238125">
              <a:srgbClr val="6D9EEB">
                <a:alpha val="29000"/>
              </a:srgbClr>
            </a:outerShdw>
          </a:effectLst>
        </p:spPr>
        <p:txBody>
          <a:bodyPr anchorCtr="0" anchor="t" bIns="34275" lIns="68575" spcFirstLastPara="1" rIns="68575" wrap="square" tIns="34275">
            <a:spAutoFit/>
          </a:bodyPr>
          <a:lstStyle/>
          <a:p>
            <a:pPr indent="0" lvl="0" marL="0" marR="0" rtl="0" algn="l">
              <a:lnSpc>
                <a:spcPct val="80000"/>
              </a:lnSpc>
              <a:spcBef>
                <a:spcPts val="0"/>
              </a:spcBef>
              <a:spcAft>
                <a:spcPts val="0"/>
              </a:spcAft>
              <a:buClr>
                <a:schemeClr val="accent1"/>
              </a:buClr>
              <a:buSzPts val="6000"/>
              <a:buFont typeface="Montserrat Black"/>
              <a:buNone/>
            </a:pPr>
            <a:r>
              <a:rPr b="1" lang="ko" sz="4000">
                <a:solidFill>
                  <a:srgbClr val="5482F0"/>
                </a:solidFill>
                <a:latin typeface="Montserrat Black"/>
                <a:ea typeface="Montserrat Black"/>
                <a:cs typeface="Montserrat Black"/>
                <a:sym typeface="Montserrat Black"/>
              </a:rPr>
              <a:t>Bento</a:t>
            </a:r>
            <a:endParaRPr b="1" i="0" sz="4000" u="none" cap="none" strike="noStrike">
              <a:solidFill>
                <a:srgbClr val="5482F0"/>
              </a:solidFill>
              <a:latin typeface="Montserrat Black"/>
              <a:ea typeface="Montserrat Black"/>
              <a:cs typeface="Montserrat Black"/>
              <a:sym typeface="Montserrat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306" name="Shape 306"/>
        <p:cNvGrpSpPr/>
        <p:nvPr/>
      </p:nvGrpSpPr>
      <p:grpSpPr>
        <a:xfrm>
          <a:off x="0" y="0"/>
          <a:ext cx="0" cy="0"/>
          <a:chOff x="0" y="0"/>
          <a:chExt cx="0" cy="0"/>
        </a:xfrm>
      </p:grpSpPr>
      <p:sp>
        <p:nvSpPr>
          <p:cNvPr id="307" name="Google Shape;307;p36"/>
          <p:cNvSpPr txBox="1"/>
          <p:nvPr/>
        </p:nvSpPr>
        <p:spPr>
          <a:xfrm>
            <a:off x="3221325" y="768200"/>
            <a:ext cx="2474700" cy="2547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300">
                <a:solidFill>
                  <a:schemeClr val="dk1"/>
                </a:solidFill>
                <a:latin typeface="Montserrat"/>
                <a:ea typeface="Montserrat"/>
                <a:cs typeface="Montserrat"/>
                <a:sym typeface="Montserrat"/>
              </a:rPr>
              <a:t>: 번거롭고 어려운 </a:t>
            </a:r>
            <a:r>
              <a:rPr b="1" lang="ko" sz="1300">
                <a:solidFill>
                  <a:srgbClr val="0A2DC1"/>
                </a:solidFill>
                <a:latin typeface="Montserrat"/>
                <a:ea typeface="Montserrat"/>
                <a:cs typeface="Montserrat"/>
                <a:sym typeface="Montserrat"/>
              </a:rPr>
              <a:t>코호트 정의</a:t>
            </a:r>
            <a:r>
              <a:rPr b="1" lang="ko" sz="1300">
                <a:solidFill>
                  <a:schemeClr val="dk1"/>
                </a:solidFill>
                <a:latin typeface="Montserrat"/>
                <a:ea typeface="Montserrat"/>
                <a:cs typeface="Montserrat"/>
                <a:sym typeface="Montserrat"/>
              </a:rPr>
              <a:t> 과정</a:t>
            </a:r>
            <a:endParaRPr b="1" sz="1500">
              <a:solidFill>
                <a:schemeClr val="dk1"/>
              </a:solidFill>
              <a:latin typeface="Montserrat"/>
              <a:ea typeface="Montserrat"/>
              <a:cs typeface="Montserrat"/>
              <a:sym typeface="Montserrat"/>
            </a:endParaRPr>
          </a:p>
        </p:txBody>
      </p:sp>
      <p:sp>
        <p:nvSpPr>
          <p:cNvPr id="308" name="Google Shape;308;p36"/>
          <p:cNvSpPr txBox="1"/>
          <p:nvPr/>
        </p:nvSpPr>
        <p:spPr>
          <a:xfrm>
            <a:off x="2639850" y="4448464"/>
            <a:ext cx="3864300" cy="2085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800"/>
              </a:spcBef>
              <a:spcAft>
                <a:spcPts val="0"/>
              </a:spcAft>
              <a:buClr>
                <a:srgbClr val="000000"/>
              </a:buClr>
              <a:buSzPts val="800"/>
              <a:buFont typeface="Arial"/>
              <a:buNone/>
            </a:pPr>
            <a:r>
              <a:rPr b="1" lang="ko" sz="1000">
                <a:solidFill>
                  <a:schemeClr val="dk1"/>
                </a:solidFill>
                <a:latin typeface="Montserrat"/>
                <a:ea typeface="Montserrat"/>
                <a:cs typeface="Montserrat"/>
                <a:sym typeface="Montserrat"/>
              </a:rPr>
              <a:t>반복적인 클릭과 많은 마우스 이동이 불가피 → 피로도 증가, 시간 소요 </a:t>
            </a:r>
            <a:endParaRPr b="1" sz="1000">
              <a:solidFill>
                <a:schemeClr val="dk1"/>
              </a:solidFill>
              <a:latin typeface="Montserrat"/>
              <a:ea typeface="Montserrat"/>
              <a:cs typeface="Montserrat"/>
              <a:sym typeface="Montserrat"/>
            </a:endParaRPr>
          </a:p>
        </p:txBody>
      </p:sp>
      <p:sp>
        <p:nvSpPr>
          <p:cNvPr id="309" name="Google Shape;309;p36"/>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ATLAS</a:t>
            </a:r>
            <a:r>
              <a:rPr lang="ko"/>
              <a:t>의 문제점</a:t>
            </a:r>
            <a:endParaRPr/>
          </a:p>
        </p:txBody>
      </p:sp>
      <p:pic>
        <p:nvPicPr>
          <p:cNvPr id="310" name="Google Shape;310;p36" title="atlas.mp4">
            <a:hlinkClick r:id="rId3"/>
          </p:cNvPr>
          <p:cNvPicPr preferRelativeResize="0"/>
          <p:nvPr/>
        </p:nvPicPr>
        <p:blipFill>
          <a:blip r:embed="rId4">
            <a:alphaModFix/>
          </a:blip>
          <a:stretch>
            <a:fillRect/>
          </a:stretch>
        </p:blipFill>
        <p:spPr>
          <a:xfrm>
            <a:off x="1369375" y="1206025"/>
            <a:ext cx="6178598" cy="3192276"/>
          </a:xfrm>
          <a:prstGeom prst="rect">
            <a:avLst/>
          </a:prstGeom>
          <a:noFill/>
          <a:ln>
            <a:noFill/>
          </a:ln>
        </p:spPr>
      </p:pic>
      <p:sp>
        <p:nvSpPr>
          <p:cNvPr id="311" name="Google Shape;311;p36"/>
          <p:cNvSpPr txBox="1"/>
          <p:nvPr/>
        </p:nvSpPr>
        <p:spPr>
          <a:xfrm>
            <a:off x="68487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Montserrat"/>
                <a:ea typeface="Montserrat"/>
                <a:cs typeface="Montserrat"/>
                <a:sym typeface="Montserrat"/>
              </a:rPr>
              <a:t>2.1 문제점: 불친절한 UI/UX </a:t>
            </a:r>
            <a:endParaRPr sz="10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315" name="Shape 315"/>
        <p:cNvGrpSpPr/>
        <p:nvPr/>
      </p:nvGrpSpPr>
      <p:grpSpPr>
        <a:xfrm>
          <a:off x="0" y="0"/>
          <a:ext cx="0" cy="0"/>
          <a:chOff x="0" y="0"/>
          <a:chExt cx="0" cy="0"/>
        </a:xfrm>
      </p:grpSpPr>
      <p:sp>
        <p:nvSpPr>
          <p:cNvPr id="316" name="Google Shape;316;p37"/>
          <p:cNvSpPr txBox="1"/>
          <p:nvPr/>
        </p:nvSpPr>
        <p:spPr>
          <a:xfrm>
            <a:off x="3238650" y="4420650"/>
            <a:ext cx="2666700" cy="2085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000">
                <a:solidFill>
                  <a:schemeClr val="dk1"/>
                </a:solidFill>
                <a:latin typeface="Montserrat"/>
                <a:ea typeface="Montserrat"/>
                <a:cs typeface="Montserrat"/>
                <a:sym typeface="Montserrat"/>
              </a:rPr>
              <a:t>필터/속성 설정 공간을 분리하여 클릭/이동을 최소화 </a:t>
            </a:r>
            <a:endParaRPr i="0" sz="1300" u="none" cap="none" strike="noStrike">
              <a:solidFill>
                <a:srgbClr val="000000"/>
              </a:solidFill>
              <a:latin typeface="Montserrat"/>
              <a:ea typeface="Montserrat"/>
              <a:cs typeface="Montserrat"/>
              <a:sym typeface="Montserrat"/>
            </a:endParaRPr>
          </a:p>
        </p:txBody>
      </p:sp>
      <p:sp>
        <p:nvSpPr>
          <p:cNvPr id="317" name="Google Shape;317;p37"/>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Bento의 </a:t>
            </a:r>
            <a:r>
              <a:rPr lang="ko">
                <a:solidFill>
                  <a:schemeClr val="accent1"/>
                </a:solidFill>
              </a:rPr>
              <a:t>직관적인 코호트 정의</a:t>
            </a:r>
            <a:endParaRPr>
              <a:solidFill>
                <a:schemeClr val="accent1"/>
              </a:solidFill>
            </a:endParaRPr>
          </a:p>
        </p:txBody>
      </p:sp>
      <p:pic>
        <p:nvPicPr>
          <p:cNvPr id="318" name="Google Shape;318;p37" title="KakaoTalk_Video_2025-04-16-17-06-25.mp4">
            <a:hlinkClick r:id="rId3"/>
          </p:cNvPr>
          <p:cNvPicPr preferRelativeResize="0"/>
          <p:nvPr/>
        </p:nvPicPr>
        <p:blipFill>
          <a:blip r:embed="rId4">
            <a:alphaModFix/>
          </a:blip>
          <a:stretch>
            <a:fillRect/>
          </a:stretch>
        </p:blipFill>
        <p:spPr>
          <a:xfrm>
            <a:off x="1504088" y="1175300"/>
            <a:ext cx="6135827" cy="3169150"/>
          </a:xfrm>
          <a:prstGeom prst="rect">
            <a:avLst/>
          </a:prstGeom>
          <a:noFill/>
          <a:ln>
            <a:noFill/>
          </a:ln>
        </p:spPr>
      </p:pic>
      <p:sp>
        <p:nvSpPr>
          <p:cNvPr id="319" name="Google Shape;319;p37"/>
          <p:cNvSpPr txBox="1"/>
          <p:nvPr/>
        </p:nvSpPr>
        <p:spPr>
          <a:xfrm>
            <a:off x="68487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Montserrat"/>
                <a:ea typeface="Montserrat"/>
                <a:cs typeface="Montserrat"/>
                <a:sym typeface="Montserrat"/>
              </a:rPr>
              <a:t>2.2 해결책: 직관적 인터페이스 도입</a:t>
            </a:r>
            <a:endParaRPr sz="10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3" name="Shape 323"/>
        <p:cNvGrpSpPr/>
        <p:nvPr/>
      </p:nvGrpSpPr>
      <p:grpSpPr>
        <a:xfrm>
          <a:off x="0" y="0"/>
          <a:ext cx="0" cy="0"/>
          <a:chOff x="0" y="0"/>
          <a:chExt cx="0" cy="0"/>
        </a:xfrm>
      </p:grpSpPr>
      <p:sp>
        <p:nvSpPr>
          <p:cNvPr id="324" name="Google Shape;324;p38"/>
          <p:cNvSpPr txBox="1"/>
          <p:nvPr/>
        </p:nvSpPr>
        <p:spPr>
          <a:xfrm>
            <a:off x="6863709" y="0"/>
            <a:ext cx="299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2.3 문제점: 느린속도</a:t>
            </a:r>
            <a:endParaRPr sz="1000">
              <a:solidFill>
                <a:srgbClr val="434343"/>
              </a:solidFill>
            </a:endParaRPr>
          </a:p>
        </p:txBody>
      </p:sp>
      <p:sp>
        <p:nvSpPr>
          <p:cNvPr id="325" name="Google Shape;325;p38"/>
          <p:cNvSpPr txBox="1"/>
          <p:nvPr>
            <p:ph type="title"/>
          </p:nvPr>
        </p:nvSpPr>
        <p:spPr>
          <a:xfrm>
            <a:off x="764381" y="547802"/>
            <a:ext cx="6864600" cy="477900"/>
          </a:xfrm>
          <a:prstGeom prst="rect">
            <a:avLst/>
          </a:prstGeom>
        </p:spPr>
        <p:txBody>
          <a:bodyPr anchorCtr="0" anchor="t" bIns="0" lIns="0" spcFirstLastPara="1" rIns="0" wrap="square" tIns="144000">
            <a:spAutoFit/>
          </a:bodyPr>
          <a:lstStyle/>
          <a:p>
            <a:pPr indent="0" lvl="0" marL="0" rtl="0" algn="l">
              <a:spcBef>
                <a:spcPts val="0"/>
              </a:spcBef>
              <a:spcAft>
                <a:spcPts val="0"/>
              </a:spcAft>
              <a:buNone/>
            </a:pPr>
            <a:r>
              <a:rPr lang="ko"/>
              <a:t>ATLAS가 </a:t>
            </a:r>
            <a:r>
              <a:rPr lang="ko">
                <a:solidFill>
                  <a:schemeClr val="accent1"/>
                </a:solidFill>
              </a:rPr>
              <a:t>느린 이유</a:t>
            </a:r>
            <a:endParaRPr>
              <a:solidFill>
                <a:schemeClr val="accent1"/>
              </a:solidFill>
            </a:endParaRPr>
          </a:p>
        </p:txBody>
      </p:sp>
      <p:sp>
        <p:nvSpPr>
          <p:cNvPr id="326" name="Google Shape;326;p38"/>
          <p:cNvSpPr txBox="1"/>
          <p:nvPr/>
        </p:nvSpPr>
        <p:spPr>
          <a:xfrm>
            <a:off x="1282798" y="4163250"/>
            <a:ext cx="2921400" cy="542100"/>
          </a:xfrm>
          <a:prstGeom prst="rect">
            <a:avLst/>
          </a:prstGeom>
          <a:noFill/>
          <a:ln>
            <a:noFill/>
          </a:ln>
        </p:spPr>
        <p:txBody>
          <a:bodyPr anchorCtr="0" anchor="t" bIns="27000" lIns="0" spcFirstLastPara="1" rIns="0" wrap="square" tIns="27000">
            <a:spAutoFit/>
          </a:bodyPr>
          <a:lstStyle/>
          <a:p>
            <a:pPr indent="0" lvl="0" marL="0" marR="0" rtl="0" algn="l">
              <a:lnSpc>
                <a:spcPct val="100000"/>
              </a:lnSpc>
              <a:spcBef>
                <a:spcPts val="0"/>
              </a:spcBef>
              <a:spcAft>
                <a:spcPts val="0"/>
              </a:spcAft>
              <a:buClr>
                <a:srgbClr val="000000"/>
              </a:buClr>
              <a:buSzPts val="1100"/>
              <a:buFont typeface="Arial"/>
              <a:buNone/>
            </a:pPr>
            <a:r>
              <a:rPr b="1" lang="ko">
                <a:solidFill>
                  <a:schemeClr val="dk1"/>
                </a:solidFill>
                <a:latin typeface="Montserrat"/>
                <a:ea typeface="Montserrat"/>
                <a:cs typeface="Montserrat"/>
                <a:sym typeface="Montserrat"/>
              </a:rPr>
              <a:t>전통적인 관계형 데이터베이스</a:t>
            </a:r>
            <a:endParaRPr b="1" i="0" u="none" cap="none" strike="noStrike">
              <a:solidFill>
                <a:srgbClr val="000000"/>
              </a:solidFill>
              <a:latin typeface="Montserrat"/>
              <a:ea typeface="Montserrat"/>
              <a:cs typeface="Montserrat"/>
              <a:sym typeface="Montserrat"/>
            </a:endParaRPr>
          </a:p>
          <a:p>
            <a:pPr indent="0" lvl="0" marL="0" marR="0" rtl="0" algn="l">
              <a:lnSpc>
                <a:spcPct val="130000"/>
              </a:lnSpc>
              <a:spcBef>
                <a:spcPts val="800"/>
              </a:spcBef>
              <a:spcAft>
                <a:spcPts val="0"/>
              </a:spcAft>
              <a:buClr>
                <a:srgbClr val="000000"/>
              </a:buClr>
              <a:buSzPts val="800"/>
              <a:buFont typeface="Arial"/>
              <a:buNone/>
            </a:pPr>
            <a:r>
              <a:rPr lang="ko" sz="1100">
                <a:solidFill>
                  <a:schemeClr val="dk1"/>
                </a:solidFill>
                <a:latin typeface="Montserrat Medium"/>
                <a:ea typeface="Montserrat Medium"/>
                <a:cs typeface="Montserrat Medium"/>
                <a:sym typeface="Montserrat Medium"/>
              </a:rPr>
              <a:t>OLTP 데이터베이스로 트랜잭션 처리에 중점을 둠.</a:t>
            </a:r>
            <a:endParaRPr i="0" u="none" cap="none" strike="noStrike">
              <a:solidFill>
                <a:srgbClr val="000000"/>
              </a:solidFill>
              <a:latin typeface="Montserrat Medium"/>
              <a:ea typeface="Montserrat Medium"/>
              <a:cs typeface="Montserrat Medium"/>
              <a:sym typeface="Montserrat Medium"/>
            </a:endParaRPr>
          </a:p>
        </p:txBody>
      </p:sp>
      <p:sp>
        <p:nvSpPr>
          <p:cNvPr id="327" name="Google Shape;327;p38"/>
          <p:cNvSpPr txBox="1"/>
          <p:nvPr/>
        </p:nvSpPr>
        <p:spPr>
          <a:xfrm>
            <a:off x="5001025" y="2359250"/>
            <a:ext cx="3049800" cy="9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ko" sz="1900"/>
              <a:t>개별 데이터의 입력, 수정, 삭제와 같은 </a:t>
            </a:r>
            <a:r>
              <a:rPr b="1" lang="ko" sz="1900"/>
              <a:t>트랜잭션에는 효율적이지만…….</a:t>
            </a:r>
            <a:endParaRPr b="1" sz="2900">
              <a:solidFill>
                <a:schemeClr val="dk1"/>
              </a:solidFill>
              <a:latin typeface="Open Sans"/>
              <a:ea typeface="Open Sans"/>
              <a:cs typeface="Open Sans"/>
              <a:sym typeface="Open Sans"/>
            </a:endParaRPr>
          </a:p>
        </p:txBody>
      </p:sp>
      <p:sp>
        <p:nvSpPr>
          <p:cNvPr id="328" name="Google Shape;328;p38"/>
          <p:cNvSpPr/>
          <p:nvPr/>
        </p:nvSpPr>
        <p:spPr>
          <a:xfrm>
            <a:off x="921000" y="3643950"/>
            <a:ext cx="3307200" cy="1095000"/>
          </a:xfrm>
          <a:prstGeom prst="rect">
            <a:avLst/>
          </a:prstGeom>
          <a:solidFill>
            <a:srgbClr val="F7F7F7"/>
          </a:solidFill>
          <a:ln>
            <a:noFill/>
          </a:ln>
        </p:spPr>
        <p:txBody>
          <a:bodyPr anchorCtr="0" anchor="t" bIns="45700" lIns="365750" spcFirstLastPara="1" rIns="365750" wrap="square" tIns="1005825">
            <a:noAutofit/>
          </a:bodyPr>
          <a:lstStyle/>
          <a:p>
            <a:pPr indent="0" lvl="0" marL="0" marR="0" rtl="0" algn="l">
              <a:lnSpc>
                <a:spcPct val="130000"/>
              </a:lnSpc>
              <a:spcBef>
                <a:spcPts val="100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8"/>
          <p:cNvSpPr txBox="1"/>
          <p:nvPr/>
        </p:nvSpPr>
        <p:spPr>
          <a:xfrm>
            <a:off x="1104998" y="3810450"/>
            <a:ext cx="2921400" cy="542100"/>
          </a:xfrm>
          <a:prstGeom prst="rect">
            <a:avLst/>
          </a:prstGeom>
          <a:noFill/>
          <a:ln>
            <a:noFill/>
          </a:ln>
        </p:spPr>
        <p:txBody>
          <a:bodyPr anchorCtr="0" anchor="t" bIns="27000" lIns="0" spcFirstLastPara="1" rIns="0" wrap="square" tIns="27000">
            <a:spAutoFit/>
          </a:bodyPr>
          <a:lstStyle/>
          <a:p>
            <a:pPr indent="0" lvl="0" marL="0" marR="0" rtl="0" algn="l">
              <a:lnSpc>
                <a:spcPct val="100000"/>
              </a:lnSpc>
              <a:spcBef>
                <a:spcPts val="0"/>
              </a:spcBef>
              <a:spcAft>
                <a:spcPts val="0"/>
              </a:spcAft>
              <a:buClr>
                <a:srgbClr val="000000"/>
              </a:buClr>
              <a:buSzPts val="1100"/>
              <a:buFont typeface="Arial"/>
              <a:buNone/>
            </a:pPr>
            <a:r>
              <a:rPr b="1" lang="ko">
                <a:solidFill>
                  <a:schemeClr val="dk1"/>
                </a:solidFill>
                <a:latin typeface="Montserrat"/>
                <a:ea typeface="Montserrat"/>
                <a:cs typeface="Montserrat"/>
                <a:sym typeface="Montserrat"/>
              </a:rPr>
              <a:t>전통적인 관계형 데이터베이스</a:t>
            </a:r>
            <a:endParaRPr b="1" i="0" u="none" cap="none" strike="noStrike">
              <a:solidFill>
                <a:srgbClr val="000000"/>
              </a:solidFill>
              <a:latin typeface="Montserrat"/>
              <a:ea typeface="Montserrat"/>
              <a:cs typeface="Montserrat"/>
              <a:sym typeface="Montserrat"/>
            </a:endParaRPr>
          </a:p>
          <a:p>
            <a:pPr indent="0" lvl="0" marL="0" marR="0" rtl="0" algn="l">
              <a:lnSpc>
                <a:spcPct val="130000"/>
              </a:lnSpc>
              <a:spcBef>
                <a:spcPts val="800"/>
              </a:spcBef>
              <a:spcAft>
                <a:spcPts val="0"/>
              </a:spcAft>
              <a:buClr>
                <a:srgbClr val="000000"/>
              </a:buClr>
              <a:buSzPts val="800"/>
              <a:buFont typeface="Arial"/>
              <a:buNone/>
            </a:pPr>
            <a:r>
              <a:rPr lang="ko" sz="1100">
                <a:solidFill>
                  <a:schemeClr val="dk1"/>
                </a:solidFill>
                <a:latin typeface="Montserrat Medium"/>
                <a:ea typeface="Montserrat Medium"/>
                <a:cs typeface="Montserrat Medium"/>
                <a:sym typeface="Montserrat Medium"/>
              </a:rPr>
              <a:t>OLTP 데이터베이스로 트랜잭션 처리에 중점을 둠.</a:t>
            </a:r>
            <a:endParaRPr i="0" u="none" cap="none" strike="noStrike">
              <a:solidFill>
                <a:srgbClr val="000000"/>
              </a:solidFill>
              <a:latin typeface="Montserrat Medium"/>
              <a:ea typeface="Montserrat Medium"/>
              <a:cs typeface="Montserrat Medium"/>
              <a:sym typeface="Montserrat Medium"/>
            </a:endParaRPr>
          </a:p>
        </p:txBody>
      </p:sp>
      <p:pic>
        <p:nvPicPr>
          <p:cNvPr descr="PostgreSQL - 위키백과, 우리 모두의 백과사전" id="330" name="Google Shape;330;p38"/>
          <p:cNvPicPr preferRelativeResize="0"/>
          <p:nvPr/>
        </p:nvPicPr>
        <p:blipFill>
          <a:blip r:embed="rId3">
            <a:alphaModFix/>
          </a:blip>
          <a:stretch>
            <a:fillRect/>
          </a:stretch>
        </p:blipFill>
        <p:spPr>
          <a:xfrm>
            <a:off x="1562369" y="1290725"/>
            <a:ext cx="2024456" cy="208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4" name="Shape 334"/>
        <p:cNvGrpSpPr/>
        <p:nvPr/>
      </p:nvGrpSpPr>
      <p:grpSpPr>
        <a:xfrm>
          <a:off x="0" y="0"/>
          <a:ext cx="0" cy="0"/>
          <a:chOff x="0" y="0"/>
          <a:chExt cx="0" cy="0"/>
        </a:xfrm>
      </p:grpSpPr>
      <p:sp>
        <p:nvSpPr>
          <p:cNvPr id="335" name="Google Shape;335;p39"/>
          <p:cNvSpPr/>
          <p:nvPr/>
        </p:nvSpPr>
        <p:spPr>
          <a:xfrm>
            <a:off x="921000" y="3643950"/>
            <a:ext cx="3307200" cy="1095000"/>
          </a:xfrm>
          <a:prstGeom prst="rect">
            <a:avLst/>
          </a:prstGeom>
          <a:solidFill>
            <a:srgbClr val="F7F7F7"/>
          </a:solidFill>
          <a:ln>
            <a:noFill/>
          </a:ln>
        </p:spPr>
        <p:txBody>
          <a:bodyPr anchorCtr="0" anchor="t" bIns="45700" lIns="365750" spcFirstLastPara="1" rIns="365750" wrap="square" tIns="1005825">
            <a:noAutofit/>
          </a:bodyPr>
          <a:lstStyle/>
          <a:p>
            <a:pPr indent="0" lvl="0" marL="0" marR="0" rtl="0" algn="l">
              <a:lnSpc>
                <a:spcPct val="130000"/>
              </a:lnSpc>
              <a:spcBef>
                <a:spcPts val="100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9"/>
          <p:cNvSpPr txBox="1"/>
          <p:nvPr/>
        </p:nvSpPr>
        <p:spPr>
          <a:xfrm>
            <a:off x="1104998" y="3810450"/>
            <a:ext cx="2921400" cy="542100"/>
          </a:xfrm>
          <a:prstGeom prst="rect">
            <a:avLst/>
          </a:prstGeom>
          <a:noFill/>
          <a:ln>
            <a:noFill/>
          </a:ln>
        </p:spPr>
        <p:txBody>
          <a:bodyPr anchorCtr="0" anchor="t" bIns="27000" lIns="0" spcFirstLastPara="1" rIns="0" wrap="square" tIns="27000">
            <a:spAutoFit/>
          </a:bodyPr>
          <a:lstStyle/>
          <a:p>
            <a:pPr indent="0" lvl="0" marL="0" marR="0" rtl="0" algn="l">
              <a:lnSpc>
                <a:spcPct val="100000"/>
              </a:lnSpc>
              <a:spcBef>
                <a:spcPts val="0"/>
              </a:spcBef>
              <a:spcAft>
                <a:spcPts val="0"/>
              </a:spcAft>
              <a:buClr>
                <a:srgbClr val="000000"/>
              </a:buClr>
              <a:buSzPts val="1100"/>
              <a:buFont typeface="Arial"/>
              <a:buNone/>
            </a:pPr>
            <a:r>
              <a:rPr b="1" lang="ko">
                <a:solidFill>
                  <a:schemeClr val="dk1"/>
                </a:solidFill>
                <a:latin typeface="Montserrat"/>
                <a:ea typeface="Montserrat"/>
                <a:cs typeface="Montserrat"/>
                <a:sym typeface="Montserrat"/>
              </a:rPr>
              <a:t>전통적인 관계형 데이터베이스</a:t>
            </a:r>
            <a:endParaRPr b="1" i="0" u="none" cap="none" strike="noStrike">
              <a:solidFill>
                <a:srgbClr val="000000"/>
              </a:solidFill>
              <a:latin typeface="Montserrat"/>
              <a:ea typeface="Montserrat"/>
              <a:cs typeface="Montserrat"/>
              <a:sym typeface="Montserrat"/>
            </a:endParaRPr>
          </a:p>
          <a:p>
            <a:pPr indent="0" lvl="0" marL="0" marR="0" rtl="0" algn="l">
              <a:lnSpc>
                <a:spcPct val="130000"/>
              </a:lnSpc>
              <a:spcBef>
                <a:spcPts val="800"/>
              </a:spcBef>
              <a:spcAft>
                <a:spcPts val="0"/>
              </a:spcAft>
              <a:buClr>
                <a:srgbClr val="000000"/>
              </a:buClr>
              <a:buSzPts val="800"/>
              <a:buFont typeface="Arial"/>
              <a:buNone/>
            </a:pPr>
            <a:r>
              <a:rPr lang="ko" sz="1100">
                <a:solidFill>
                  <a:schemeClr val="dk1"/>
                </a:solidFill>
                <a:latin typeface="Montserrat Medium"/>
                <a:ea typeface="Montserrat Medium"/>
                <a:cs typeface="Montserrat Medium"/>
                <a:sym typeface="Montserrat Medium"/>
              </a:rPr>
              <a:t>OLTP 데이터베이스로 트랜잭션 처리에 중점을 둠.</a:t>
            </a:r>
            <a:endParaRPr i="0" u="none" cap="none" strike="noStrike">
              <a:solidFill>
                <a:srgbClr val="000000"/>
              </a:solidFill>
              <a:latin typeface="Montserrat Medium"/>
              <a:ea typeface="Montserrat Medium"/>
              <a:cs typeface="Montserrat Medium"/>
              <a:sym typeface="Montserrat Medium"/>
            </a:endParaRPr>
          </a:p>
        </p:txBody>
      </p:sp>
      <p:sp>
        <p:nvSpPr>
          <p:cNvPr id="337" name="Google Shape;337;p39"/>
          <p:cNvSpPr txBox="1"/>
          <p:nvPr>
            <p:ph type="title"/>
          </p:nvPr>
        </p:nvSpPr>
        <p:spPr>
          <a:xfrm>
            <a:off x="763200" y="5472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rgbClr val="101218"/>
                </a:solidFill>
              </a:rPr>
              <a:t>Bento의 </a:t>
            </a:r>
            <a:r>
              <a:rPr lang="ko">
                <a:solidFill>
                  <a:srgbClr val="1D46F3"/>
                </a:solidFill>
              </a:rPr>
              <a:t>빠른 속도  </a:t>
            </a:r>
            <a:endParaRPr/>
          </a:p>
        </p:txBody>
      </p:sp>
      <p:sp>
        <p:nvSpPr>
          <p:cNvPr id="338" name="Google Shape;338;p39"/>
          <p:cNvSpPr/>
          <p:nvPr/>
        </p:nvSpPr>
        <p:spPr>
          <a:xfrm>
            <a:off x="4800125" y="3648325"/>
            <a:ext cx="3307200" cy="1095000"/>
          </a:xfrm>
          <a:prstGeom prst="rect">
            <a:avLst/>
          </a:prstGeom>
          <a:solidFill>
            <a:srgbClr val="F7F7F7"/>
          </a:solidFill>
          <a:ln>
            <a:noFill/>
          </a:ln>
        </p:spPr>
        <p:txBody>
          <a:bodyPr anchorCtr="0" anchor="t" bIns="45700" lIns="365750" spcFirstLastPara="1" rIns="365750" wrap="square" tIns="1005825">
            <a:noAutofit/>
          </a:bodyPr>
          <a:lstStyle/>
          <a:p>
            <a:pPr indent="0" lvl="0" marL="0" marR="0" rtl="0" algn="l">
              <a:lnSpc>
                <a:spcPct val="130000"/>
              </a:lnSpc>
              <a:spcBef>
                <a:spcPts val="100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9"/>
          <p:cNvSpPr txBox="1"/>
          <p:nvPr/>
        </p:nvSpPr>
        <p:spPr>
          <a:xfrm>
            <a:off x="4985500" y="3810450"/>
            <a:ext cx="3086400" cy="542100"/>
          </a:xfrm>
          <a:prstGeom prst="rect">
            <a:avLst/>
          </a:prstGeom>
          <a:noFill/>
          <a:ln>
            <a:noFill/>
          </a:ln>
        </p:spPr>
        <p:txBody>
          <a:bodyPr anchorCtr="0" anchor="t" bIns="27000" lIns="0" spcFirstLastPara="1" rIns="0" wrap="square" tIns="27000">
            <a:spAutoFit/>
          </a:bodyPr>
          <a:lstStyle/>
          <a:p>
            <a:pPr indent="0" lvl="0" marL="0" marR="0" rtl="0" algn="l">
              <a:lnSpc>
                <a:spcPct val="100000"/>
              </a:lnSpc>
              <a:spcBef>
                <a:spcPts val="0"/>
              </a:spcBef>
              <a:spcAft>
                <a:spcPts val="0"/>
              </a:spcAft>
              <a:buClr>
                <a:srgbClr val="000000"/>
              </a:buClr>
              <a:buSzPts val="1100"/>
              <a:buFont typeface="Arial"/>
              <a:buNone/>
            </a:pPr>
            <a:r>
              <a:rPr b="1" lang="ko">
                <a:solidFill>
                  <a:schemeClr val="dk1"/>
                </a:solidFill>
                <a:latin typeface="Montserrat"/>
                <a:ea typeface="Montserrat"/>
                <a:cs typeface="Montserrat"/>
                <a:sym typeface="Montserrat"/>
              </a:rPr>
              <a:t>Clickhouse</a:t>
            </a:r>
            <a:endParaRPr b="1" i="0" u="none" cap="none" strike="noStrike">
              <a:solidFill>
                <a:srgbClr val="000000"/>
              </a:solidFill>
              <a:latin typeface="Montserrat"/>
              <a:ea typeface="Montserrat"/>
              <a:cs typeface="Montserrat"/>
              <a:sym typeface="Montserrat"/>
            </a:endParaRPr>
          </a:p>
          <a:p>
            <a:pPr indent="0" lvl="0" marL="0" marR="0" rtl="0" algn="l">
              <a:lnSpc>
                <a:spcPct val="130000"/>
              </a:lnSpc>
              <a:spcBef>
                <a:spcPts val="800"/>
              </a:spcBef>
              <a:spcAft>
                <a:spcPts val="0"/>
              </a:spcAft>
              <a:buClr>
                <a:srgbClr val="000000"/>
              </a:buClr>
              <a:buSzPts val="800"/>
              <a:buFont typeface="Arial"/>
              <a:buNone/>
            </a:pPr>
            <a:r>
              <a:rPr lang="ko" sz="1100">
                <a:solidFill>
                  <a:schemeClr val="dk1"/>
                </a:solidFill>
                <a:latin typeface="Montserrat Medium"/>
                <a:ea typeface="Montserrat Medium"/>
                <a:cs typeface="Montserrat Medium"/>
                <a:sym typeface="Montserrat Medium"/>
              </a:rPr>
              <a:t>OLAP 데이터베이스로 실시간 분석에 중점을 둠.</a:t>
            </a:r>
            <a:endParaRPr i="0" u="none" cap="none" strike="noStrike">
              <a:solidFill>
                <a:srgbClr val="000000"/>
              </a:solidFill>
              <a:latin typeface="Montserrat Medium"/>
              <a:ea typeface="Montserrat Medium"/>
              <a:cs typeface="Montserrat Medium"/>
              <a:sym typeface="Montserrat Medium"/>
            </a:endParaRPr>
          </a:p>
        </p:txBody>
      </p:sp>
      <p:sp>
        <p:nvSpPr>
          <p:cNvPr id="340" name="Google Shape;340;p39"/>
          <p:cNvSpPr txBox="1"/>
          <p:nvPr/>
        </p:nvSpPr>
        <p:spPr>
          <a:xfrm>
            <a:off x="6233843" y="3100"/>
            <a:ext cx="299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2.4 해결책: 데이터베이스 변경과 데이터베이스 재구성</a:t>
            </a:r>
            <a:endParaRPr sz="1000">
              <a:solidFill>
                <a:srgbClr val="434343"/>
              </a:solidFill>
            </a:endParaRPr>
          </a:p>
        </p:txBody>
      </p:sp>
      <p:pic>
        <p:nvPicPr>
          <p:cNvPr id="341" name="Google Shape;341;p39"/>
          <p:cNvPicPr preferRelativeResize="0"/>
          <p:nvPr/>
        </p:nvPicPr>
        <p:blipFill>
          <a:blip r:embed="rId3">
            <a:alphaModFix/>
          </a:blip>
          <a:stretch>
            <a:fillRect/>
          </a:stretch>
        </p:blipFill>
        <p:spPr>
          <a:xfrm>
            <a:off x="5280425" y="1292913"/>
            <a:ext cx="2346598" cy="2085402"/>
          </a:xfrm>
          <a:prstGeom prst="rect">
            <a:avLst/>
          </a:prstGeom>
          <a:noFill/>
          <a:ln>
            <a:noFill/>
          </a:ln>
        </p:spPr>
      </p:pic>
      <p:sp>
        <p:nvSpPr>
          <p:cNvPr id="342" name="Google Shape;342;p39"/>
          <p:cNvSpPr/>
          <p:nvPr/>
        </p:nvSpPr>
        <p:spPr>
          <a:xfrm>
            <a:off x="4045550" y="2205850"/>
            <a:ext cx="743100" cy="33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descr="PostgreSQL - 위키백과, 우리 모두의 백과사전" id="343" name="Google Shape;343;p39"/>
          <p:cNvPicPr preferRelativeResize="0"/>
          <p:nvPr/>
        </p:nvPicPr>
        <p:blipFill>
          <a:blip r:embed="rId4">
            <a:alphaModFix/>
          </a:blip>
          <a:stretch>
            <a:fillRect/>
          </a:stretch>
        </p:blipFill>
        <p:spPr>
          <a:xfrm>
            <a:off x="1562369" y="1290725"/>
            <a:ext cx="2024456" cy="208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7" name="Shape 347"/>
        <p:cNvGrpSpPr/>
        <p:nvPr/>
      </p:nvGrpSpPr>
      <p:grpSpPr>
        <a:xfrm>
          <a:off x="0" y="0"/>
          <a:ext cx="0" cy="0"/>
          <a:chOff x="0" y="0"/>
          <a:chExt cx="0" cy="0"/>
        </a:xfrm>
      </p:grpSpPr>
      <p:sp>
        <p:nvSpPr>
          <p:cNvPr id="348" name="Google Shape;348;p40"/>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Bento의</a:t>
            </a:r>
            <a:r>
              <a:rPr lang="ko">
                <a:solidFill>
                  <a:schemeClr val="accent1"/>
                </a:solidFill>
              </a:rPr>
              <a:t> 압도적</a:t>
            </a:r>
            <a:r>
              <a:rPr lang="ko"/>
              <a:t> 속도</a:t>
            </a:r>
            <a:endParaRPr/>
          </a:p>
        </p:txBody>
      </p:sp>
      <p:pic>
        <p:nvPicPr>
          <p:cNvPr id="349" name="Google Shape;349;p40" title="획득 포인트"/>
          <p:cNvPicPr preferRelativeResize="0"/>
          <p:nvPr/>
        </p:nvPicPr>
        <p:blipFill rotWithShape="1">
          <a:blip r:embed="rId3">
            <a:alphaModFix/>
          </a:blip>
          <a:srcRect b="11762" l="0" r="0" t="0"/>
          <a:stretch/>
        </p:blipFill>
        <p:spPr>
          <a:xfrm>
            <a:off x="721300" y="1110400"/>
            <a:ext cx="8263374" cy="3208249"/>
          </a:xfrm>
          <a:prstGeom prst="rect">
            <a:avLst/>
          </a:prstGeom>
          <a:noFill/>
          <a:ln>
            <a:noFill/>
          </a:ln>
        </p:spPr>
      </p:pic>
      <p:sp>
        <p:nvSpPr>
          <p:cNvPr id="350" name="Google Shape;350;p40"/>
          <p:cNvSpPr txBox="1"/>
          <p:nvPr/>
        </p:nvSpPr>
        <p:spPr>
          <a:xfrm>
            <a:off x="3503838" y="4346225"/>
            <a:ext cx="21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latin typeface="Open Sans"/>
                <a:ea typeface="Open Sans"/>
                <a:cs typeface="Open Sans"/>
                <a:sym typeface="Open Sans"/>
              </a:rPr>
              <a:t>초당 데이터 처리 개수 비교</a:t>
            </a:r>
            <a:endParaRPr>
              <a:solidFill>
                <a:schemeClr val="dk1"/>
              </a:solidFill>
              <a:latin typeface="Open Sans"/>
              <a:ea typeface="Open Sans"/>
              <a:cs typeface="Open Sans"/>
              <a:sym typeface="Open Sans"/>
            </a:endParaRPr>
          </a:p>
        </p:txBody>
      </p:sp>
      <p:sp>
        <p:nvSpPr>
          <p:cNvPr id="351" name="Google Shape;351;p40"/>
          <p:cNvSpPr txBox="1"/>
          <p:nvPr/>
        </p:nvSpPr>
        <p:spPr>
          <a:xfrm>
            <a:off x="2535275" y="2630775"/>
            <a:ext cx="1758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100">
                <a:solidFill>
                  <a:schemeClr val="dk1"/>
                </a:solidFill>
                <a:latin typeface="Open Sans"/>
                <a:ea typeface="Open Sans"/>
                <a:cs typeface="Open Sans"/>
                <a:sym typeface="Open Sans"/>
              </a:rPr>
              <a:t>x10.5</a:t>
            </a:r>
            <a:endParaRPr sz="2100">
              <a:solidFill>
                <a:schemeClr val="dk1"/>
              </a:solidFill>
              <a:latin typeface="Open Sans"/>
              <a:ea typeface="Open Sans"/>
              <a:cs typeface="Open Sans"/>
              <a:sym typeface="Open Sans"/>
            </a:endParaRPr>
          </a:p>
        </p:txBody>
      </p:sp>
      <p:sp>
        <p:nvSpPr>
          <p:cNvPr id="352" name="Google Shape;352;p40"/>
          <p:cNvSpPr txBox="1"/>
          <p:nvPr/>
        </p:nvSpPr>
        <p:spPr>
          <a:xfrm>
            <a:off x="5263850" y="958600"/>
            <a:ext cx="1758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100">
                <a:solidFill>
                  <a:schemeClr val="dk1"/>
                </a:solidFill>
                <a:latin typeface="Open Sans"/>
                <a:ea typeface="Open Sans"/>
                <a:cs typeface="Open Sans"/>
                <a:sym typeface="Open Sans"/>
              </a:rPr>
              <a:t>x132.2</a:t>
            </a:r>
            <a:endParaRPr sz="2100">
              <a:solidFill>
                <a:schemeClr val="dk1"/>
              </a:solidFill>
              <a:latin typeface="Open Sans"/>
              <a:ea typeface="Open Sans"/>
              <a:cs typeface="Open Sans"/>
              <a:sym typeface="Open Sans"/>
            </a:endParaRPr>
          </a:p>
        </p:txBody>
      </p:sp>
      <p:sp>
        <p:nvSpPr>
          <p:cNvPr id="353" name="Google Shape;353;p40"/>
          <p:cNvSpPr txBox="1"/>
          <p:nvPr/>
        </p:nvSpPr>
        <p:spPr>
          <a:xfrm>
            <a:off x="6233843" y="3100"/>
            <a:ext cx="299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2.4 해결책: 데이터베이스 변경과 데이터베이스 재구성</a:t>
            </a:r>
            <a:endParaRPr sz="10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3"/>
          <p:cNvSpPr txBox="1"/>
          <p:nvPr/>
        </p:nvSpPr>
        <p:spPr>
          <a:xfrm>
            <a:off x="579900" y="420450"/>
            <a:ext cx="3000000" cy="517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ko" sz="2700">
                <a:solidFill>
                  <a:schemeClr val="dk1"/>
                </a:solidFill>
                <a:latin typeface="Montserrat"/>
                <a:ea typeface="Montserrat"/>
                <a:cs typeface="Montserrat"/>
                <a:sym typeface="Montserrat"/>
              </a:rPr>
              <a:t>목차</a:t>
            </a:r>
            <a:endParaRPr b="1" sz="2700">
              <a:solidFill>
                <a:schemeClr val="dk1"/>
              </a:solidFill>
              <a:latin typeface="Montserrat"/>
              <a:ea typeface="Montserrat"/>
              <a:cs typeface="Montserrat"/>
              <a:sym typeface="Montserrat"/>
            </a:endParaRPr>
          </a:p>
        </p:txBody>
      </p:sp>
      <p:grpSp>
        <p:nvGrpSpPr>
          <p:cNvPr id="82" name="Google Shape;82;p23"/>
          <p:cNvGrpSpPr/>
          <p:nvPr/>
        </p:nvGrpSpPr>
        <p:grpSpPr>
          <a:xfrm>
            <a:off x="579897" y="1231450"/>
            <a:ext cx="4150198" cy="3601800"/>
            <a:chOff x="579900" y="1159925"/>
            <a:chExt cx="4631400" cy="3601800"/>
          </a:xfrm>
        </p:grpSpPr>
        <p:sp>
          <p:nvSpPr>
            <p:cNvPr id="83" name="Google Shape;83;p23"/>
            <p:cNvSpPr txBox="1"/>
            <p:nvPr/>
          </p:nvSpPr>
          <p:spPr>
            <a:xfrm>
              <a:off x="579900" y="1159925"/>
              <a:ext cx="46314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rgbClr val="0A2DC1"/>
                  </a:solidFill>
                  <a:latin typeface="Montserrat"/>
                  <a:ea typeface="Montserrat"/>
                  <a:cs typeface="Montserrat"/>
                  <a:sym typeface="Montserrat"/>
                </a:rPr>
                <a:t>1. 배경: 의료 데이터 분석 환경</a:t>
              </a:r>
              <a:r>
                <a:rPr b="1" lang="ko">
                  <a:solidFill>
                    <a:srgbClr val="1C4587"/>
                  </a:solidFill>
                  <a:latin typeface="Montserrat"/>
                  <a:ea typeface="Montserrat"/>
                  <a:cs typeface="Montserrat"/>
                  <a:sym typeface="Montserrat"/>
                </a:rPr>
                <a:t> </a:t>
              </a:r>
              <a:endParaRPr b="1">
                <a:solidFill>
                  <a:srgbClr val="1C4587"/>
                </a:solidFill>
                <a:latin typeface="Montserrat"/>
                <a:ea typeface="Montserrat"/>
                <a:cs typeface="Montserrat"/>
                <a:sym typeface="Montserrat"/>
              </a:endParaRPr>
            </a:p>
            <a:p>
              <a:pPr indent="0" lvl="0" marL="0" rtl="0" algn="l">
                <a:lnSpc>
                  <a:spcPct val="100000"/>
                </a:lnSpc>
                <a:spcBef>
                  <a:spcPts val="0"/>
                </a:spcBef>
                <a:spcAft>
                  <a:spcPts val="0"/>
                </a:spcAft>
                <a:buNone/>
              </a:pPr>
              <a:r>
                <a:rPr b="1" lang="ko">
                  <a:latin typeface="Montserrat"/>
                  <a:ea typeface="Montserrat"/>
                  <a:cs typeface="Montserrat"/>
                  <a:sym typeface="Montserrat"/>
                </a:rPr>
                <a:t>  </a:t>
              </a:r>
              <a:r>
                <a:rPr lang="ko">
                  <a:latin typeface="Montserrat"/>
                  <a:ea typeface="Montserrat"/>
                  <a:cs typeface="Montserrat"/>
                  <a:sym typeface="Montserrat"/>
                </a:rPr>
                <a:t> </a:t>
              </a:r>
              <a:endParaRPr sz="13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- 1.1 의료 데이터 및 분석의 정의와 중요성</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- 1.2 표준화(OMOP CDM) 및 코호트 연구의 필요성 </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- 1.3 현재 연구 도구 소개 (ATLAS) 및 접근 방식</a:t>
              </a:r>
              <a:endParaRPr b="1" sz="1000">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rPr b="1" lang="ko">
                  <a:solidFill>
                    <a:srgbClr val="0A2DC1"/>
                  </a:solidFill>
                  <a:latin typeface="Montserrat"/>
                  <a:ea typeface="Montserrat"/>
                  <a:cs typeface="Montserrat"/>
                  <a:sym typeface="Montserrat"/>
                </a:rPr>
                <a:t>2. ATLAS의 한계점 및 Bento 해결책 </a:t>
              </a:r>
              <a:endParaRPr b="1">
                <a:solidFill>
                  <a:srgbClr val="0A2DC1"/>
                </a:solidFill>
                <a:latin typeface="Montserrat"/>
                <a:ea typeface="Montserrat"/>
                <a:cs typeface="Montserrat"/>
                <a:sym typeface="Montserrat"/>
              </a:endParaRPr>
            </a:p>
            <a:p>
              <a:pPr indent="0" lvl="0" marL="0" rtl="0" algn="l">
                <a:spcBef>
                  <a:spcPts val="0"/>
                </a:spcBef>
                <a:spcAft>
                  <a:spcPts val="0"/>
                </a:spcAft>
                <a:buNone/>
              </a:pPr>
              <a:r>
                <a:rPr b="1" lang="ko">
                  <a:solidFill>
                    <a:srgbClr val="0A2DC1"/>
                  </a:solidFill>
                  <a:latin typeface="Montserrat"/>
                  <a:ea typeface="Montserrat"/>
                  <a:cs typeface="Montserrat"/>
                  <a:sym typeface="Montserrat"/>
                </a:rPr>
                <a:t>                       </a:t>
              </a:r>
              <a:endParaRPr b="1" sz="12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- 2.1 문제점: 불친절한 UI/UX </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- 2.2 해결책: 직관적 인터페이스 도입</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- 2.3 문제점: 느린속도 </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- 2.4 해결책: 데이터베이스 변경과 데이터베이스 재구성</a:t>
              </a:r>
              <a:endParaRPr b="1" sz="1000">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rPr b="1" lang="ko">
                  <a:solidFill>
                    <a:srgbClr val="0A2DC1"/>
                  </a:solidFill>
                  <a:latin typeface="Montserrat"/>
                  <a:ea typeface="Montserrat"/>
                  <a:cs typeface="Montserrat"/>
                  <a:sym typeface="Montserrat"/>
                </a:rPr>
                <a:t>3. Bento만의 새로운기능 </a:t>
              </a:r>
              <a:endParaRPr b="1">
                <a:solidFill>
                  <a:srgbClr val="0A2DC1"/>
                </a:solidFill>
                <a:latin typeface="Montserrat"/>
                <a:ea typeface="Montserrat"/>
                <a:cs typeface="Montserrat"/>
                <a:sym typeface="Montserrat"/>
              </a:endParaRPr>
            </a:p>
            <a:p>
              <a:pPr indent="0" lvl="0" marL="0" rtl="0" algn="l">
                <a:spcBef>
                  <a:spcPts val="0"/>
                </a:spcBef>
                <a:spcAft>
                  <a:spcPts val="0"/>
                </a:spcAft>
                <a:buNone/>
              </a:pPr>
              <a:r>
                <a:rPr b="1" lang="ko">
                  <a:latin typeface="Montserrat"/>
                  <a:ea typeface="Montserrat"/>
                  <a:cs typeface="Montserrat"/>
                  <a:sym typeface="Montserrat"/>
                </a:rPr>
                <a:t> </a:t>
              </a:r>
              <a:r>
                <a:rPr b="1" lang="ko" sz="1000">
                  <a:latin typeface="Montserrat"/>
                  <a:ea typeface="Montserrat"/>
                  <a:cs typeface="Montserrat"/>
                  <a:sym typeface="Montserrat"/>
                </a:rPr>
                <a:t>   </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- 3.1 다중 코호트 기능 </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- 3.2 개별 환자 분석 기능</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- 3.3 자동 코호트 구성</a:t>
              </a:r>
              <a:endParaRPr b="1" sz="1000">
                <a:latin typeface="Montserrat"/>
                <a:ea typeface="Montserrat"/>
                <a:cs typeface="Montserrat"/>
                <a:sym typeface="Montserrat"/>
              </a:endParaRPr>
            </a:p>
            <a:p>
              <a:pPr indent="0" lvl="0" marL="0" rtl="0" algn="l">
                <a:spcBef>
                  <a:spcPts val="0"/>
                </a:spcBef>
                <a:spcAft>
                  <a:spcPts val="0"/>
                </a:spcAft>
                <a:buNone/>
              </a:pPr>
              <a:r>
                <a:rPr b="1" lang="ko" sz="1000">
                  <a:latin typeface="Montserrat"/>
                  <a:ea typeface="Montserrat"/>
                  <a:cs typeface="Montserrat"/>
                  <a:sym typeface="Montserrat"/>
                </a:rPr>
                <a:t>    - 3.4 AI 기반 특성 분석  </a:t>
              </a:r>
              <a:endParaRPr b="1" sz="1000">
                <a:latin typeface="Montserrat"/>
                <a:ea typeface="Montserrat"/>
                <a:cs typeface="Montserrat"/>
                <a:sym typeface="Montserrat"/>
              </a:endParaRPr>
            </a:p>
          </p:txBody>
        </p:sp>
        <p:cxnSp>
          <p:nvCxnSpPr>
            <p:cNvPr id="84" name="Google Shape;84;p23"/>
            <p:cNvCxnSpPr/>
            <p:nvPr/>
          </p:nvCxnSpPr>
          <p:spPr>
            <a:xfrm>
              <a:off x="669096" y="1510475"/>
              <a:ext cx="3584100" cy="8100"/>
            </a:xfrm>
            <a:prstGeom prst="straightConnector1">
              <a:avLst/>
            </a:prstGeom>
            <a:noFill/>
            <a:ln cap="flat" cmpd="sng" w="19050">
              <a:solidFill>
                <a:srgbClr val="0A2DC1"/>
              </a:solidFill>
              <a:prstDash val="solid"/>
              <a:round/>
              <a:headEnd len="med" w="med" type="none"/>
              <a:tailEnd len="med" w="med" type="none"/>
            </a:ln>
          </p:spPr>
        </p:cxnSp>
      </p:grpSp>
      <p:sp>
        <p:nvSpPr>
          <p:cNvPr id="85" name="Google Shape;85;p23"/>
          <p:cNvSpPr txBox="1"/>
          <p:nvPr/>
        </p:nvSpPr>
        <p:spPr>
          <a:xfrm>
            <a:off x="4730100" y="1231450"/>
            <a:ext cx="37581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a:solidFill>
                  <a:srgbClr val="0A2DC1"/>
                </a:solidFill>
                <a:latin typeface="Montserrat"/>
                <a:ea typeface="Montserrat"/>
                <a:cs typeface="Montserrat"/>
                <a:sym typeface="Montserrat"/>
              </a:rPr>
              <a:t>4. 개발 요약 및 향후 계획 </a:t>
            </a:r>
            <a:endParaRPr b="1">
              <a:solidFill>
                <a:srgbClr val="0A2DC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ko" sz="1000">
                <a:solidFill>
                  <a:schemeClr val="dk1"/>
                </a:solidFill>
                <a:latin typeface="Montserrat"/>
                <a:ea typeface="Montserrat"/>
                <a:cs typeface="Montserrat"/>
                <a:sym typeface="Montserrat"/>
              </a:rPr>
              <a:t>    - 4.1 개발 내용 요약</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rPr b="1" lang="ko" sz="1000">
                <a:solidFill>
                  <a:schemeClr val="dk1"/>
                </a:solidFill>
                <a:latin typeface="Montserrat"/>
                <a:ea typeface="Montserrat"/>
                <a:cs typeface="Montserrat"/>
                <a:sym typeface="Montserrat"/>
              </a:rPr>
              <a:t>    - 4.2 향후 계획 </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ko">
                <a:solidFill>
                  <a:srgbClr val="0A2DC1"/>
                </a:solidFill>
                <a:latin typeface="Montserrat"/>
                <a:ea typeface="Montserrat"/>
                <a:cs typeface="Montserrat"/>
                <a:sym typeface="Montserrat"/>
              </a:rPr>
              <a:t>5. 최종 목표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ko">
                <a:solidFill>
                  <a:schemeClr val="dk1"/>
                </a:solidFill>
                <a:latin typeface="Montserrat"/>
                <a:ea typeface="Montserrat"/>
                <a:cs typeface="Montserrat"/>
                <a:sym typeface="Montserrat"/>
              </a:rPr>
              <a:t>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ko" sz="1000">
                <a:solidFill>
                  <a:schemeClr val="dk1"/>
                </a:solidFill>
                <a:latin typeface="Montserrat"/>
                <a:ea typeface="Montserrat"/>
                <a:cs typeface="Montserrat"/>
                <a:sym typeface="Montserrat"/>
              </a:rPr>
              <a:t> </a:t>
            </a:r>
            <a:endParaRPr b="1" sz="1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rgbClr val="0A2DC1"/>
              </a:solidFill>
            </a:endParaRPr>
          </a:p>
        </p:txBody>
      </p:sp>
      <p:cxnSp>
        <p:nvCxnSpPr>
          <p:cNvPr id="86" name="Google Shape;86;p23"/>
          <p:cNvCxnSpPr/>
          <p:nvPr/>
        </p:nvCxnSpPr>
        <p:spPr>
          <a:xfrm>
            <a:off x="661175" y="2688375"/>
            <a:ext cx="3211800" cy="8100"/>
          </a:xfrm>
          <a:prstGeom prst="straightConnector1">
            <a:avLst/>
          </a:prstGeom>
          <a:noFill/>
          <a:ln cap="flat" cmpd="sng" w="19050">
            <a:solidFill>
              <a:srgbClr val="0A2DC1"/>
            </a:solidFill>
            <a:prstDash val="solid"/>
            <a:round/>
            <a:headEnd len="med" w="med" type="none"/>
            <a:tailEnd len="med" w="med" type="none"/>
          </a:ln>
        </p:spPr>
      </p:cxnSp>
      <p:cxnSp>
        <p:nvCxnSpPr>
          <p:cNvPr id="87" name="Google Shape;87;p23"/>
          <p:cNvCxnSpPr/>
          <p:nvPr/>
        </p:nvCxnSpPr>
        <p:spPr>
          <a:xfrm>
            <a:off x="661175" y="3915300"/>
            <a:ext cx="3211800" cy="8100"/>
          </a:xfrm>
          <a:prstGeom prst="straightConnector1">
            <a:avLst/>
          </a:prstGeom>
          <a:noFill/>
          <a:ln cap="flat" cmpd="sng" w="19050">
            <a:solidFill>
              <a:srgbClr val="0A2DC1"/>
            </a:solidFill>
            <a:prstDash val="solid"/>
            <a:round/>
            <a:headEnd len="med" w="med" type="none"/>
            <a:tailEnd len="med" w="med" type="none"/>
          </a:ln>
        </p:spPr>
      </p:cxnSp>
      <p:cxnSp>
        <p:nvCxnSpPr>
          <p:cNvPr id="88" name="Google Shape;88;p23"/>
          <p:cNvCxnSpPr/>
          <p:nvPr/>
        </p:nvCxnSpPr>
        <p:spPr>
          <a:xfrm>
            <a:off x="4823900" y="1577650"/>
            <a:ext cx="3211800" cy="8100"/>
          </a:xfrm>
          <a:prstGeom prst="straightConnector1">
            <a:avLst/>
          </a:prstGeom>
          <a:noFill/>
          <a:ln cap="flat" cmpd="sng" w="19050">
            <a:solidFill>
              <a:srgbClr val="0A2DC1"/>
            </a:solidFill>
            <a:prstDash val="solid"/>
            <a:round/>
            <a:headEnd len="med" w="med" type="none"/>
            <a:tailEnd len="med" w="med" type="none"/>
          </a:ln>
        </p:spPr>
      </p:cxnSp>
      <p:cxnSp>
        <p:nvCxnSpPr>
          <p:cNvPr id="89" name="Google Shape;89;p23"/>
          <p:cNvCxnSpPr/>
          <p:nvPr/>
        </p:nvCxnSpPr>
        <p:spPr>
          <a:xfrm>
            <a:off x="4823900" y="2688375"/>
            <a:ext cx="3211800" cy="8100"/>
          </a:xfrm>
          <a:prstGeom prst="straightConnector1">
            <a:avLst/>
          </a:prstGeom>
          <a:noFill/>
          <a:ln cap="flat" cmpd="sng" w="19050">
            <a:solidFill>
              <a:srgbClr val="0A2DC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7" name="Shape 357"/>
        <p:cNvGrpSpPr/>
        <p:nvPr/>
      </p:nvGrpSpPr>
      <p:grpSpPr>
        <a:xfrm>
          <a:off x="0" y="0"/>
          <a:ext cx="0" cy="0"/>
          <a:chOff x="0" y="0"/>
          <a:chExt cx="0" cy="0"/>
        </a:xfrm>
      </p:grpSpPr>
      <p:sp>
        <p:nvSpPr>
          <p:cNvPr id="358" name="Google Shape;358;p41"/>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rgbClr val="1D46F3"/>
                </a:solidFill>
              </a:rPr>
              <a:t>오픈소스 </a:t>
            </a:r>
            <a:r>
              <a:rPr lang="ko"/>
              <a:t>기여</a:t>
            </a:r>
            <a:endParaRPr/>
          </a:p>
        </p:txBody>
      </p:sp>
      <p:pic>
        <p:nvPicPr>
          <p:cNvPr id="359" name="Google Shape;359;p41" title="스크린샷 2025-04-16 오후 2.02.22.png"/>
          <p:cNvPicPr preferRelativeResize="0"/>
          <p:nvPr/>
        </p:nvPicPr>
        <p:blipFill>
          <a:blip r:embed="rId3">
            <a:alphaModFix/>
          </a:blip>
          <a:stretch>
            <a:fillRect/>
          </a:stretch>
        </p:blipFill>
        <p:spPr>
          <a:xfrm>
            <a:off x="1492900" y="1087400"/>
            <a:ext cx="6158203" cy="3815801"/>
          </a:xfrm>
          <a:prstGeom prst="rect">
            <a:avLst/>
          </a:prstGeom>
          <a:noFill/>
          <a:ln>
            <a:noFill/>
          </a:ln>
        </p:spPr>
      </p:pic>
      <p:sp>
        <p:nvSpPr>
          <p:cNvPr id="360" name="Google Shape;360;p41"/>
          <p:cNvSpPr txBox="1"/>
          <p:nvPr/>
        </p:nvSpPr>
        <p:spPr>
          <a:xfrm>
            <a:off x="6233843" y="3100"/>
            <a:ext cx="299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2.4 해결책: 데이터베이스 변경과 데이터베이스 재구성</a:t>
            </a:r>
            <a:endParaRPr sz="10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4" name="Shape 364"/>
        <p:cNvGrpSpPr/>
        <p:nvPr/>
      </p:nvGrpSpPr>
      <p:grpSpPr>
        <a:xfrm>
          <a:off x="0" y="0"/>
          <a:ext cx="0" cy="0"/>
          <a:chOff x="0" y="0"/>
          <a:chExt cx="0" cy="0"/>
        </a:xfrm>
      </p:grpSpPr>
      <p:sp>
        <p:nvSpPr>
          <p:cNvPr id="365" name="Google Shape;365;p42"/>
          <p:cNvSpPr/>
          <p:nvPr/>
        </p:nvSpPr>
        <p:spPr>
          <a:xfrm>
            <a:off x="1008675" y="4143750"/>
            <a:ext cx="3216600" cy="7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66" name="Google Shape;366;p42"/>
          <p:cNvSpPr/>
          <p:nvPr/>
        </p:nvSpPr>
        <p:spPr>
          <a:xfrm>
            <a:off x="4918713" y="4143750"/>
            <a:ext cx="3216600" cy="7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367" name="Google Shape;367;p42"/>
          <p:cNvSpPr txBox="1"/>
          <p:nvPr/>
        </p:nvSpPr>
        <p:spPr>
          <a:xfrm>
            <a:off x="1580138" y="4285950"/>
            <a:ext cx="2072100" cy="510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400"/>
              <a:buFont typeface="Arial"/>
              <a:buNone/>
            </a:pPr>
            <a:r>
              <a:rPr b="1" i="0" lang="ko" u="none" cap="none" strike="noStrike">
                <a:solidFill>
                  <a:schemeClr val="dk1"/>
                </a:solidFill>
                <a:latin typeface="Open Sans"/>
                <a:ea typeface="Open Sans"/>
                <a:cs typeface="Open Sans"/>
                <a:sym typeface="Open Sans"/>
              </a:rPr>
              <a:t>여러 코호트 동시 비교</a:t>
            </a:r>
            <a:endParaRPr b="1">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2400"/>
              <a:buFont typeface="Arial"/>
              <a:buNone/>
            </a:pPr>
            <a:r>
              <a:rPr b="1" i="0" lang="ko" sz="1500" u="none" cap="none" strike="noStrike">
                <a:solidFill>
                  <a:schemeClr val="accent1"/>
                </a:solidFill>
                <a:latin typeface="Open Sans"/>
                <a:ea typeface="Open Sans"/>
                <a:cs typeface="Open Sans"/>
                <a:sym typeface="Open Sans"/>
              </a:rPr>
              <a:t>→ </a:t>
            </a:r>
            <a:r>
              <a:rPr b="1" lang="ko" sz="1500">
                <a:solidFill>
                  <a:schemeClr val="accent1"/>
                </a:solidFill>
                <a:latin typeface="Open Sans"/>
                <a:ea typeface="Open Sans"/>
                <a:cs typeface="Open Sans"/>
                <a:sym typeface="Open Sans"/>
              </a:rPr>
              <a:t>데이터 탐색 효율성 증가</a:t>
            </a:r>
            <a:endParaRPr b="0" i="0" sz="1500" u="none" cap="none" strike="noStrike">
              <a:solidFill>
                <a:schemeClr val="accent1"/>
              </a:solidFill>
              <a:latin typeface="Arial"/>
              <a:ea typeface="Arial"/>
              <a:cs typeface="Arial"/>
              <a:sym typeface="Arial"/>
            </a:endParaRPr>
          </a:p>
        </p:txBody>
      </p:sp>
      <p:sp>
        <p:nvSpPr>
          <p:cNvPr id="368" name="Google Shape;368;p42"/>
          <p:cNvSpPr txBox="1"/>
          <p:nvPr/>
        </p:nvSpPr>
        <p:spPr>
          <a:xfrm>
            <a:off x="5243475" y="4285950"/>
            <a:ext cx="2567100" cy="510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400"/>
              <a:buFont typeface="Arial"/>
              <a:buNone/>
            </a:pPr>
            <a:r>
              <a:rPr b="1" lang="ko">
                <a:solidFill>
                  <a:schemeClr val="dk1"/>
                </a:solidFill>
                <a:latin typeface="Open Sans"/>
                <a:ea typeface="Open Sans"/>
                <a:cs typeface="Open Sans"/>
                <a:sym typeface="Open Sans"/>
              </a:rPr>
              <a:t>개별 환자 수준의 데이터 탐색 기능</a:t>
            </a:r>
            <a:endParaRPr b="1">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2400"/>
              <a:buFont typeface="Arial"/>
              <a:buNone/>
            </a:pPr>
            <a:r>
              <a:rPr b="1" lang="ko" sz="1500">
                <a:solidFill>
                  <a:schemeClr val="accent1"/>
                </a:solidFill>
                <a:latin typeface="Open Sans"/>
                <a:ea typeface="Open Sans"/>
                <a:cs typeface="Open Sans"/>
                <a:sym typeface="Open Sans"/>
              </a:rPr>
              <a:t>→ 개별 환자 심층 분석 가능</a:t>
            </a:r>
            <a:endParaRPr b="0" i="0" sz="1500" u="none" cap="none" strike="noStrike">
              <a:solidFill>
                <a:srgbClr val="000000"/>
              </a:solidFill>
              <a:latin typeface="Arial"/>
              <a:ea typeface="Arial"/>
              <a:cs typeface="Arial"/>
              <a:sym typeface="Arial"/>
            </a:endParaRPr>
          </a:p>
        </p:txBody>
      </p:sp>
      <p:sp>
        <p:nvSpPr>
          <p:cNvPr id="369" name="Google Shape;369;p42"/>
          <p:cNvSpPr txBox="1"/>
          <p:nvPr>
            <p:ph type="title"/>
          </p:nvPr>
        </p:nvSpPr>
        <p:spPr>
          <a:xfrm>
            <a:off x="721301" y="545000"/>
            <a:ext cx="72303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Bento만의 기능 - </a:t>
            </a:r>
            <a:r>
              <a:rPr lang="ko">
                <a:solidFill>
                  <a:schemeClr val="accent1"/>
                </a:solidFill>
              </a:rPr>
              <a:t>코호트 특성 분석</a:t>
            </a:r>
            <a:endParaRPr>
              <a:solidFill>
                <a:schemeClr val="accent1"/>
              </a:solidFill>
            </a:endParaRPr>
          </a:p>
        </p:txBody>
      </p:sp>
      <p:grpSp>
        <p:nvGrpSpPr>
          <p:cNvPr id="370" name="Google Shape;370;p42"/>
          <p:cNvGrpSpPr/>
          <p:nvPr/>
        </p:nvGrpSpPr>
        <p:grpSpPr>
          <a:xfrm>
            <a:off x="3181297" y="2488733"/>
            <a:ext cx="513757" cy="510048"/>
            <a:chOff x="5418933" y="2962912"/>
            <a:chExt cx="997200" cy="990000"/>
          </a:xfrm>
        </p:grpSpPr>
        <p:pic>
          <p:nvPicPr>
            <p:cNvPr id="371" name="Google Shape;371;p42"/>
            <p:cNvPicPr preferRelativeResize="0"/>
            <p:nvPr/>
          </p:nvPicPr>
          <p:blipFill rotWithShape="1">
            <a:blip r:embed="rId3">
              <a:alphaModFix/>
            </a:blip>
            <a:srcRect b="34474" l="72830" r="1254" t="39801"/>
            <a:stretch/>
          </p:blipFill>
          <p:spPr>
            <a:xfrm>
              <a:off x="5418933" y="2962912"/>
              <a:ext cx="997200" cy="990000"/>
            </a:xfrm>
            <a:prstGeom prst="ellipse">
              <a:avLst/>
            </a:prstGeom>
            <a:noFill/>
            <a:ln>
              <a:noFill/>
            </a:ln>
          </p:spPr>
        </p:pic>
        <p:pic>
          <p:nvPicPr>
            <p:cNvPr id="372" name="Google Shape;372;p42"/>
            <p:cNvPicPr preferRelativeResize="0"/>
            <p:nvPr/>
          </p:nvPicPr>
          <p:blipFill rotWithShape="1">
            <a:blip r:embed="rId4">
              <a:alphaModFix/>
            </a:blip>
            <a:srcRect b="0" l="0" r="9828" t="0"/>
            <a:stretch/>
          </p:blipFill>
          <p:spPr>
            <a:xfrm>
              <a:off x="6102892" y="3408465"/>
              <a:ext cx="177204" cy="362331"/>
            </a:xfrm>
            <a:prstGeom prst="rect">
              <a:avLst/>
            </a:prstGeom>
            <a:noFill/>
            <a:ln>
              <a:noFill/>
            </a:ln>
          </p:spPr>
        </p:pic>
      </p:grpSp>
      <p:sp>
        <p:nvSpPr>
          <p:cNvPr id="373" name="Google Shape;373;p42"/>
          <p:cNvSpPr/>
          <p:nvPr/>
        </p:nvSpPr>
        <p:spPr>
          <a:xfrm rot="3003292">
            <a:off x="2985702" y="2381100"/>
            <a:ext cx="315394" cy="10517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374" name="Google Shape;374;p42"/>
          <p:cNvGrpSpPr/>
          <p:nvPr/>
        </p:nvGrpSpPr>
        <p:grpSpPr>
          <a:xfrm>
            <a:off x="1982316" y="1209899"/>
            <a:ext cx="1269330" cy="1278832"/>
            <a:chOff x="523175" y="1468875"/>
            <a:chExt cx="2284200" cy="2301300"/>
          </a:xfrm>
        </p:grpSpPr>
        <p:pic>
          <p:nvPicPr>
            <p:cNvPr id="375" name="Google Shape;375;p42"/>
            <p:cNvPicPr preferRelativeResize="0"/>
            <p:nvPr/>
          </p:nvPicPr>
          <p:blipFill rotWithShape="1">
            <a:blip r:embed="rId3">
              <a:alphaModFix/>
            </a:blip>
            <a:srcRect b="30317" l="1963" r="37983" t="9204"/>
            <a:stretch/>
          </p:blipFill>
          <p:spPr>
            <a:xfrm>
              <a:off x="523175" y="1468875"/>
              <a:ext cx="2284200" cy="2301300"/>
            </a:xfrm>
            <a:prstGeom prst="ellipse">
              <a:avLst/>
            </a:prstGeom>
            <a:noFill/>
            <a:ln>
              <a:noFill/>
            </a:ln>
          </p:spPr>
        </p:pic>
        <p:pic>
          <p:nvPicPr>
            <p:cNvPr id="376" name="Google Shape;376;p42"/>
            <p:cNvPicPr preferRelativeResize="0"/>
            <p:nvPr/>
          </p:nvPicPr>
          <p:blipFill rotWithShape="1">
            <a:blip r:embed="rId3">
              <a:alphaModFix/>
            </a:blip>
            <a:srcRect b="12206" l="78169" r="13488" t="73149"/>
            <a:stretch/>
          </p:blipFill>
          <p:spPr>
            <a:xfrm>
              <a:off x="1567119" y="1806513"/>
              <a:ext cx="236265" cy="414766"/>
            </a:xfrm>
            <a:prstGeom prst="rect">
              <a:avLst/>
            </a:prstGeom>
            <a:noFill/>
            <a:ln>
              <a:noFill/>
            </a:ln>
          </p:spPr>
        </p:pic>
        <p:pic>
          <p:nvPicPr>
            <p:cNvPr id="377" name="Google Shape;377;p42"/>
            <p:cNvPicPr preferRelativeResize="0"/>
            <p:nvPr/>
          </p:nvPicPr>
          <p:blipFill rotWithShape="1">
            <a:blip r:embed="rId3">
              <a:alphaModFix/>
            </a:blip>
            <a:srcRect b="12206" l="78169" r="13488" t="73149"/>
            <a:stretch/>
          </p:blipFill>
          <p:spPr>
            <a:xfrm>
              <a:off x="1219363" y="2461382"/>
              <a:ext cx="236265" cy="414766"/>
            </a:xfrm>
            <a:prstGeom prst="rect">
              <a:avLst/>
            </a:prstGeom>
            <a:noFill/>
            <a:ln>
              <a:noFill/>
            </a:ln>
          </p:spPr>
        </p:pic>
        <p:pic>
          <p:nvPicPr>
            <p:cNvPr id="378" name="Google Shape;378;p42"/>
            <p:cNvPicPr preferRelativeResize="0"/>
            <p:nvPr/>
          </p:nvPicPr>
          <p:blipFill>
            <a:blip r:embed="rId5">
              <a:alphaModFix/>
            </a:blip>
            <a:stretch>
              <a:fillRect/>
            </a:stretch>
          </p:blipFill>
          <p:spPr>
            <a:xfrm>
              <a:off x="1258538" y="1959398"/>
              <a:ext cx="236266" cy="411756"/>
            </a:xfrm>
            <a:prstGeom prst="rect">
              <a:avLst/>
            </a:prstGeom>
            <a:noFill/>
            <a:ln>
              <a:noFill/>
            </a:ln>
          </p:spPr>
        </p:pic>
      </p:grpSp>
      <p:sp>
        <p:nvSpPr>
          <p:cNvPr id="379" name="Google Shape;379;p42"/>
          <p:cNvSpPr/>
          <p:nvPr/>
        </p:nvSpPr>
        <p:spPr>
          <a:xfrm rot="7887151">
            <a:off x="1939575" y="2381078"/>
            <a:ext cx="315408" cy="1052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80" name="Google Shape;380;p42"/>
          <p:cNvPicPr preferRelativeResize="0"/>
          <p:nvPr/>
        </p:nvPicPr>
        <p:blipFill>
          <a:blip r:embed="rId6">
            <a:alphaModFix/>
          </a:blip>
          <a:stretch>
            <a:fillRect/>
          </a:stretch>
        </p:blipFill>
        <p:spPr>
          <a:xfrm>
            <a:off x="1600725" y="3083460"/>
            <a:ext cx="386950" cy="386950"/>
          </a:xfrm>
          <a:prstGeom prst="rect">
            <a:avLst/>
          </a:prstGeom>
          <a:noFill/>
          <a:ln>
            <a:noFill/>
          </a:ln>
        </p:spPr>
      </p:pic>
      <p:pic>
        <p:nvPicPr>
          <p:cNvPr id="381" name="Google Shape;381;p42"/>
          <p:cNvPicPr preferRelativeResize="0"/>
          <p:nvPr/>
        </p:nvPicPr>
        <p:blipFill>
          <a:blip r:embed="rId6">
            <a:alphaModFix/>
          </a:blip>
          <a:stretch>
            <a:fillRect/>
          </a:stretch>
        </p:blipFill>
        <p:spPr>
          <a:xfrm>
            <a:off x="3244700" y="3083460"/>
            <a:ext cx="386950" cy="386950"/>
          </a:xfrm>
          <a:prstGeom prst="rect">
            <a:avLst/>
          </a:prstGeom>
          <a:noFill/>
          <a:ln>
            <a:noFill/>
          </a:ln>
        </p:spPr>
      </p:pic>
      <p:pic>
        <p:nvPicPr>
          <p:cNvPr id="382" name="Google Shape;382;p42"/>
          <p:cNvPicPr preferRelativeResize="0"/>
          <p:nvPr/>
        </p:nvPicPr>
        <p:blipFill>
          <a:blip r:embed="rId7">
            <a:alphaModFix/>
          </a:blip>
          <a:stretch>
            <a:fillRect/>
          </a:stretch>
        </p:blipFill>
        <p:spPr>
          <a:xfrm>
            <a:off x="2328406" y="3394831"/>
            <a:ext cx="575575" cy="575575"/>
          </a:xfrm>
          <a:prstGeom prst="rect">
            <a:avLst/>
          </a:prstGeom>
          <a:noFill/>
          <a:ln>
            <a:noFill/>
          </a:ln>
        </p:spPr>
      </p:pic>
      <p:cxnSp>
        <p:nvCxnSpPr>
          <p:cNvPr id="383" name="Google Shape;383;p42"/>
          <p:cNvCxnSpPr/>
          <p:nvPr/>
        </p:nvCxnSpPr>
        <p:spPr>
          <a:xfrm flipH="1" rot="10800000">
            <a:off x="2903975" y="3470400"/>
            <a:ext cx="232200" cy="216000"/>
          </a:xfrm>
          <a:prstGeom prst="straightConnector1">
            <a:avLst/>
          </a:prstGeom>
          <a:noFill/>
          <a:ln cap="flat" cmpd="sng" w="9525">
            <a:solidFill>
              <a:schemeClr val="dk2"/>
            </a:solidFill>
            <a:prstDash val="solid"/>
            <a:round/>
            <a:headEnd len="med" w="med" type="none"/>
            <a:tailEnd len="med" w="med" type="triangle"/>
          </a:ln>
        </p:spPr>
      </p:cxnSp>
      <p:cxnSp>
        <p:nvCxnSpPr>
          <p:cNvPr id="384" name="Google Shape;384;p42"/>
          <p:cNvCxnSpPr/>
          <p:nvPr/>
        </p:nvCxnSpPr>
        <p:spPr>
          <a:xfrm rot="10800000">
            <a:off x="2096200" y="3470400"/>
            <a:ext cx="232200" cy="21600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42"/>
          <p:cNvSpPr txBox="1"/>
          <p:nvPr/>
        </p:nvSpPr>
        <p:spPr>
          <a:xfrm>
            <a:off x="1843088" y="3821929"/>
            <a:ext cx="154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Open Sans"/>
                <a:ea typeface="Open Sans"/>
                <a:cs typeface="Open Sans"/>
                <a:sym typeface="Open Sans"/>
              </a:rPr>
              <a:t>연구자가 동시 비교 가능</a:t>
            </a:r>
            <a:endParaRPr sz="1000">
              <a:solidFill>
                <a:schemeClr val="dk1"/>
              </a:solidFill>
              <a:latin typeface="Open Sans"/>
              <a:ea typeface="Open Sans"/>
              <a:cs typeface="Open Sans"/>
              <a:sym typeface="Open Sans"/>
            </a:endParaRPr>
          </a:p>
        </p:txBody>
      </p:sp>
      <p:grpSp>
        <p:nvGrpSpPr>
          <p:cNvPr id="386" name="Google Shape;386;p42"/>
          <p:cNvGrpSpPr/>
          <p:nvPr/>
        </p:nvGrpSpPr>
        <p:grpSpPr>
          <a:xfrm>
            <a:off x="5250017" y="1944621"/>
            <a:ext cx="1208008" cy="1199286"/>
            <a:chOff x="5418933" y="2962912"/>
            <a:chExt cx="997200" cy="990000"/>
          </a:xfrm>
        </p:grpSpPr>
        <p:pic>
          <p:nvPicPr>
            <p:cNvPr id="387" name="Google Shape;387;p42"/>
            <p:cNvPicPr preferRelativeResize="0"/>
            <p:nvPr/>
          </p:nvPicPr>
          <p:blipFill rotWithShape="1">
            <a:blip r:embed="rId3">
              <a:alphaModFix/>
            </a:blip>
            <a:srcRect b="34474" l="72830" r="1254" t="39801"/>
            <a:stretch/>
          </p:blipFill>
          <p:spPr>
            <a:xfrm>
              <a:off x="5418933" y="2962912"/>
              <a:ext cx="997200" cy="990000"/>
            </a:xfrm>
            <a:prstGeom prst="ellipse">
              <a:avLst/>
            </a:prstGeom>
            <a:noFill/>
            <a:ln>
              <a:noFill/>
            </a:ln>
          </p:spPr>
        </p:pic>
        <p:pic>
          <p:nvPicPr>
            <p:cNvPr id="388" name="Google Shape;388;p42"/>
            <p:cNvPicPr preferRelativeResize="0"/>
            <p:nvPr/>
          </p:nvPicPr>
          <p:blipFill rotWithShape="1">
            <a:blip r:embed="rId4">
              <a:alphaModFix/>
            </a:blip>
            <a:srcRect b="0" l="0" r="9828" t="0"/>
            <a:stretch/>
          </p:blipFill>
          <p:spPr>
            <a:xfrm>
              <a:off x="6102892" y="3408465"/>
              <a:ext cx="177204" cy="362331"/>
            </a:xfrm>
            <a:prstGeom prst="rect">
              <a:avLst/>
            </a:prstGeom>
            <a:noFill/>
            <a:ln>
              <a:noFill/>
            </a:ln>
          </p:spPr>
        </p:pic>
      </p:grpSp>
      <p:pic>
        <p:nvPicPr>
          <p:cNvPr id="389" name="Google Shape;389;p42"/>
          <p:cNvPicPr preferRelativeResize="0"/>
          <p:nvPr/>
        </p:nvPicPr>
        <p:blipFill>
          <a:blip r:embed="rId6">
            <a:alphaModFix/>
          </a:blip>
          <a:stretch>
            <a:fillRect/>
          </a:stretch>
        </p:blipFill>
        <p:spPr>
          <a:xfrm>
            <a:off x="7156351" y="2146612"/>
            <a:ext cx="795300" cy="795300"/>
          </a:xfrm>
          <a:prstGeom prst="rect">
            <a:avLst/>
          </a:prstGeom>
          <a:noFill/>
          <a:ln>
            <a:noFill/>
          </a:ln>
        </p:spPr>
      </p:pic>
      <p:cxnSp>
        <p:nvCxnSpPr>
          <p:cNvPr id="390" name="Google Shape;390;p42"/>
          <p:cNvCxnSpPr/>
          <p:nvPr/>
        </p:nvCxnSpPr>
        <p:spPr>
          <a:xfrm flipH="1" rot="10800000">
            <a:off x="6094250" y="1816000"/>
            <a:ext cx="433200" cy="3363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42"/>
          <p:cNvCxnSpPr/>
          <p:nvPr/>
        </p:nvCxnSpPr>
        <p:spPr>
          <a:xfrm>
            <a:off x="6226538" y="2868525"/>
            <a:ext cx="324900" cy="308400"/>
          </a:xfrm>
          <a:prstGeom prst="straightConnector1">
            <a:avLst/>
          </a:prstGeom>
          <a:noFill/>
          <a:ln cap="flat" cmpd="sng" w="9525">
            <a:solidFill>
              <a:schemeClr val="dk2"/>
            </a:solidFill>
            <a:prstDash val="solid"/>
            <a:round/>
            <a:headEnd len="med" w="med" type="none"/>
            <a:tailEnd len="med" w="med" type="triangle"/>
          </a:ln>
        </p:spPr>
      </p:cxnSp>
      <p:cxnSp>
        <p:nvCxnSpPr>
          <p:cNvPr id="392" name="Google Shape;392;p42"/>
          <p:cNvCxnSpPr/>
          <p:nvPr/>
        </p:nvCxnSpPr>
        <p:spPr>
          <a:xfrm flipH="1">
            <a:off x="5895038" y="2911025"/>
            <a:ext cx="6600" cy="4098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42"/>
          <p:cNvCxnSpPr/>
          <p:nvPr/>
        </p:nvCxnSpPr>
        <p:spPr>
          <a:xfrm flipH="1">
            <a:off x="5281238" y="2911025"/>
            <a:ext cx="288900" cy="2889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42"/>
          <p:cNvCxnSpPr/>
          <p:nvPr/>
        </p:nvCxnSpPr>
        <p:spPr>
          <a:xfrm rot="10800000">
            <a:off x="5361988" y="1768062"/>
            <a:ext cx="286800" cy="382200"/>
          </a:xfrm>
          <a:prstGeom prst="straightConnector1">
            <a:avLst/>
          </a:prstGeom>
          <a:noFill/>
          <a:ln cap="flat" cmpd="sng" w="9525">
            <a:solidFill>
              <a:schemeClr val="dk2"/>
            </a:solidFill>
            <a:prstDash val="solid"/>
            <a:round/>
            <a:headEnd len="med" w="med" type="none"/>
            <a:tailEnd len="med" w="med" type="triangle"/>
          </a:ln>
        </p:spPr>
      </p:cxnSp>
      <p:sp>
        <p:nvSpPr>
          <p:cNvPr id="395" name="Google Shape;395;p42"/>
          <p:cNvSpPr/>
          <p:nvPr/>
        </p:nvSpPr>
        <p:spPr>
          <a:xfrm rot="16047">
            <a:off x="6450514" y="2530075"/>
            <a:ext cx="578406"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6" name="Google Shape;396;p42"/>
          <p:cNvSpPr txBox="1"/>
          <p:nvPr/>
        </p:nvSpPr>
        <p:spPr>
          <a:xfrm>
            <a:off x="7117425" y="2886125"/>
            <a:ext cx="101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1"/>
                </a:solidFill>
                <a:latin typeface="Open Sans"/>
                <a:ea typeface="Open Sans"/>
                <a:cs typeface="Open Sans"/>
                <a:sym typeface="Open Sans"/>
              </a:rPr>
              <a:t>코호트의 통계</a:t>
            </a:r>
            <a:endParaRPr sz="1000">
              <a:solidFill>
                <a:schemeClr val="dk1"/>
              </a:solidFill>
              <a:latin typeface="Open Sans"/>
              <a:ea typeface="Open Sans"/>
              <a:cs typeface="Open Sans"/>
              <a:sym typeface="Open Sans"/>
            </a:endParaRPr>
          </a:p>
        </p:txBody>
      </p:sp>
      <p:sp>
        <p:nvSpPr>
          <p:cNvPr id="397" name="Google Shape;397;p42"/>
          <p:cNvSpPr txBox="1"/>
          <p:nvPr/>
        </p:nvSpPr>
        <p:spPr>
          <a:xfrm>
            <a:off x="5125250" y="3821913"/>
            <a:ext cx="154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000">
                <a:solidFill>
                  <a:schemeClr val="dk1"/>
                </a:solidFill>
                <a:latin typeface="Open Sans"/>
                <a:ea typeface="Open Sans"/>
                <a:cs typeface="Open Sans"/>
                <a:sym typeface="Open Sans"/>
              </a:rPr>
              <a:t>개별 환자의 통계 제공</a:t>
            </a:r>
            <a:endParaRPr sz="1000">
              <a:solidFill>
                <a:schemeClr val="dk1"/>
              </a:solidFill>
              <a:latin typeface="Open Sans"/>
              <a:ea typeface="Open Sans"/>
              <a:cs typeface="Open Sans"/>
              <a:sym typeface="Open Sans"/>
            </a:endParaRPr>
          </a:p>
        </p:txBody>
      </p:sp>
      <p:sp>
        <p:nvSpPr>
          <p:cNvPr id="398" name="Google Shape;398;p42"/>
          <p:cNvSpPr txBox="1"/>
          <p:nvPr/>
        </p:nvSpPr>
        <p:spPr>
          <a:xfrm>
            <a:off x="6458025" y="1563000"/>
            <a:ext cx="28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p:txBody>
      </p:sp>
      <p:sp>
        <p:nvSpPr>
          <p:cNvPr id="399" name="Google Shape;399;p42"/>
          <p:cNvSpPr txBox="1"/>
          <p:nvPr/>
        </p:nvSpPr>
        <p:spPr>
          <a:xfrm>
            <a:off x="921025" y="2574400"/>
            <a:ext cx="70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1"/>
                </a:solidFill>
                <a:latin typeface="Open Sans"/>
                <a:ea typeface="Open Sans"/>
                <a:cs typeface="Open Sans"/>
                <a:sym typeface="Open Sans"/>
              </a:rPr>
              <a:t>코호트 A</a:t>
            </a:r>
            <a:endParaRPr sz="1000">
              <a:solidFill>
                <a:schemeClr val="dk1"/>
              </a:solidFill>
              <a:latin typeface="Open Sans"/>
              <a:ea typeface="Open Sans"/>
              <a:cs typeface="Open Sans"/>
              <a:sym typeface="Open Sans"/>
            </a:endParaRPr>
          </a:p>
        </p:txBody>
      </p:sp>
      <p:sp>
        <p:nvSpPr>
          <p:cNvPr id="400" name="Google Shape;400;p42"/>
          <p:cNvSpPr txBox="1"/>
          <p:nvPr/>
        </p:nvSpPr>
        <p:spPr>
          <a:xfrm>
            <a:off x="3685775" y="2574400"/>
            <a:ext cx="70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1"/>
                </a:solidFill>
                <a:latin typeface="Open Sans"/>
                <a:ea typeface="Open Sans"/>
                <a:cs typeface="Open Sans"/>
                <a:sym typeface="Open Sans"/>
              </a:rPr>
              <a:t>코호트 B</a:t>
            </a:r>
            <a:endParaRPr sz="1000">
              <a:solidFill>
                <a:schemeClr val="dk1"/>
              </a:solidFill>
              <a:latin typeface="Open Sans"/>
              <a:ea typeface="Open Sans"/>
              <a:cs typeface="Open Sans"/>
              <a:sym typeface="Open Sans"/>
            </a:endParaRPr>
          </a:p>
        </p:txBody>
      </p:sp>
      <p:pic>
        <p:nvPicPr>
          <p:cNvPr id="401" name="Google Shape;401;p42"/>
          <p:cNvPicPr preferRelativeResize="0"/>
          <p:nvPr/>
        </p:nvPicPr>
        <p:blipFill rotWithShape="1">
          <a:blip r:embed="rId8">
            <a:alphaModFix/>
          </a:blip>
          <a:srcRect b="13801" l="9900" r="9480" t="6006"/>
          <a:stretch/>
        </p:blipFill>
        <p:spPr>
          <a:xfrm>
            <a:off x="1537250" y="2488301"/>
            <a:ext cx="513900" cy="510900"/>
          </a:xfrm>
          <a:prstGeom prst="ellipse">
            <a:avLst/>
          </a:prstGeom>
          <a:noFill/>
          <a:ln>
            <a:noFill/>
          </a:ln>
        </p:spPr>
      </p:pic>
      <p:pic>
        <p:nvPicPr>
          <p:cNvPr id="402" name="Google Shape;402;p42"/>
          <p:cNvPicPr preferRelativeResize="0"/>
          <p:nvPr/>
        </p:nvPicPr>
        <p:blipFill>
          <a:blip r:embed="rId9">
            <a:alphaModFix/>
          </a:blip>
          <a:stretch>
            <a:fillRect/>
          </a:stretch>
        </p:blipFill>
        <p:spPr>
          <a:xfrm>
            <a:off x="2281375" y="1597775"/>
            <a:ext cx="91875" cy="191950"/>
          </a:xfrm>
          <a:prstGeom prst="rect">
            <a:avLst/>
          </a:prstGeom>
          <a:noFill/>
          <a:ln>
            <a:noFill/>
          </a:ln>
        </p:spPr>
      </p:pic>
      <p:pic>
        <p:nvPicPr>
          <p:cNvPr id="403" name="Google Shape;403;p42"/>
          <p:cNvPicPr preferRelativeResize="0"/>
          <p:nvPr/>
        </p:nvPicPr>
        <p:blipFill>
          <a:blip r:embed="rId10">
            <a:alphaModFix/>
          </a:blip>
          <a:stretch>
            <a:fillRect/>
          </a:stretch>
        </p:blipFill>
        <p:spPr>
          <a:xfrm>
            <a:off x="2676325" y="1702900"/>
            <a:ext cx="83525" cy="184525"/>
          </a:xfrm>
          <a:prstGeom prst="rect">
            <a:avLst/>
          </a:prstGeom>
          <a:noFill/>
          <a:ln>
            <a:noFill/>
          </a:ln>
        </p:spPr>
      </p:pic>
      <p:pic>
        <p:nvPicPr>
          <p:cNvPr id="404" name="Google Shape;404;p42"/>
          <p:cNvPicPr preferRelativeResize="0"/>
          <p:nvPr/>
        </p:nvPicPr>
        <p:blipFill>
          <a:blip r:embed="rId11">
            <a:alphaModFix/>
          </a:blip>
          <a:stretch>
            <a:fillRect/>
          </a:stretch>
        </p:blipFill>
        <p:spPr>
          <a:xfrm>
            <a:off x="2062038" y="1864985"/>
            <a:ext cx="91875" cy="188340"/>
          </a:xfrm>
          <a:prstGeom prst="rect">
            <a:avLst/>
          </a:prstGeom>
          <a:noFill/>
          <a:ln>
            <a:noFill/>
          </a:ln>
        </p:spPr>
      </p:pic>
      <p:sp>
        <p:nvSpPr>
          <p:cNvPr id="405" name="Google Shape;405;p42"/>
          <p:cNvSpPr txBox="1"/>
          <p:nvPr/>
        </p:nvSpPr>
        <p:spPr>
          <a:xfrm>
            <a:off x="68472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 Bento만의 새로운 기능</a:t>
            </a:r>
            <a:endParaRPr sz="1000">
              <a:solidFill>
                <a:srgbClr val="434343"/>
              </a:solidFill>
            </a:endParaRPr>
          </a:p>
        </p:txBody>
      </p:sp>
      <p:sp>
        <p:nvSpPr>
          <p:cNvPr id="406" name="Google Shape;406;p42"/>
          <p:cNvSpPr/>
          <p:nvPr/>
        </p:nvSpPr>
        <p:spPr>
          <a:xfrm>
            <a:off x="6466675" y="1423800"/>
            <a:ext cx="386950" cy="477900"/>
          </a:xfrm>
          <a:custGeom>
            <a:rect b="b" l="l" r="r" t="t"/>
            <a:pathLst>
              <a:path extrusionOk="0" h="158" w="160">
                <a:moveTo>
                  <a:pt x="18" y="109"/>
                </a:moveTo>
                <a:cubicBezTo>
                  <a:pt x="143" y="109"/>
                  <a:pt x="143" y="109"/>
                  <a:pt x="143" y="109"/>
                </a:cubicBezTo>
                <a:cubicBezTo>
                  <a:pt x="148" y="109"/>
                  <a:pt x="151" y="105"/>
                  <a:pt x="151" y="100"/>
                </a:cubicBezTo>
                <a:cubicBezTo>
                  <a:pt x="151" y="6"/>
                  <a:pt x="151" y="6"/>
                  <a:pt x="151" y="6"/>
                </a:cubicBezTo>
                <a:cubicBezTo>
                  <a:pt x="157" y="6"/>
                  <a:pt x="157" y="6"/>
                  <a:pt x="157" y="6"/>
                </a:cubicBezTo>
                <a:cubicBezTo>
                  <a:pt x="159" y="6"/>
                  <a:pt x="160" y="5"/>
                  <a:pt x="160" y="3"/>
                </a:cubicBezTo>
                <a:cubicBezTo>
                  <a:pt x="160" y="1"/>
                  <a:pt x="159" y="0"/>
                  <a:pt x="157" y="0"/>
                </a:cubicBezTo>
                <a:cubicBezTo>
                  <a:pt x="3" y="0"/>
                  <a:pt x="3" y="0"/>
                  <a:pt x="3" y="0"/>
                </a:cubicBezTo>
                <a:cubicBezTo>
                  <a:pt x="1" y="0"/>
                  <a:pt x="0" y="1"/>
                  <a:pt x="0" y="3"/>
                </a:cubicBezTo>
                <a:cubicBezTo>
                  <a:pt x="0" y="5"/>
                  <a:pt x="1" y="6"/>
                  <a:pt x="3" y="6"/>
                </a:cubicBezTo>
                <a:cubicBezTo>
                  <a:pt x="9" y="6"/>
                  <a:pt x="9" y="6"/>
                  <a:pt x="9" y="6"/>
                </a:cubicBezTo>
                <a:cubicBezTo>
                  <a:pt x="9" y="100"/>
                  <a:pt x="9" y="100"/>
                  <a:pt x="9" y="100"/>
                </a:cubicBezTo>
                <a:cubicBezTo>
                  <a:pt x="9" y="105"/>
                  <a:pt x="13" y="109"/>
                  <a:pt x="18" y="109"/>
                </a:cubicBezTo>
                <a:close/>
                <a:moveTo>
                  <a:pt x="145" y="100"/>
                </a:moveTo>
                <a:cubicBezTo>
                  <a:pt x="145" y="102"/>
                  <a:pt x="144" y="103"/>
                  <a:pt x="143" y="103"/>
                </a:cubicBezTo>
                <a:cubicBezTo>
                  <a:pt x="18" y="103"/>
                  <a:pt x="18" y="103"/>
                  <a:pt x="18" y="103"/>
                </a:cubicBezTo>
                <a:cubicBezTo>
                  <a:pt x="16" y="103"/>
                  <a:pt x="15" y="102"/>
                  <a:pt x="15" y="100"/>
                </a:cubicBezTo>
                <a:cubicBezTo>
                  <a:pt x="15" y="6"/>
                  <a:pt x="15" y="6"/>
                  <a:pt x="15" y="6"/>
                </a:cubicBezTo>
                <a:cubicBezTo>
                  <a:pt x="145" y="6"/>
                  <a:pt x="145" y="6"/>
                  <a:pt x="145" y="6"/>
                </a:cubicBezTo>
                <a:cubicBezTo>
                  <a:pt x="145" y="100"/>
                  <a:pt x="145" y="100"/>
                  <a:pt x="145" y="100"/>
                </a:cubicBezTo>
                <a:close/>
                <a:moveTo>
                  <a:pt x="80" y="158"/>
                </a:moveTo>
                <a:cubicBezTo>
                  <a:pt x="82" y="158"/>
                  <a:pt x="83" y="157"/>
                  <a:pt x="83" y="156"/>
                </a:cubicBezTo>
                <a:cubicBezTo>
                  <a:pt x="83" y="139"/>
                  <a:pt x="83" y="139"/>
                  <a:pt x="83" y="139"/>
                </a:cubicBezTo>
                <a:cubicBezTo>
                  <a:pt x="102" y="158"/>
                  <a:pt x="102" y="158"/>
                  <a:pt x="102" y="158"/>
                </a:cubicBezTo>
                <a:cubicBezTo>
                  <a:pt x="103" y="158"/>
                  <a:pt x="103" y="158"/>
                  <a:pt x="104" y="158"/>
                </a:cubicBezTo>
                <a:cubicBezTo>
                  <a:pt x="105" y="158"/>
                  <a:pt x="106" y="158"/>
                  <a:pt x="106" y="158"/>
                </a:cubicBezTo>
                <a:cubicBezTo>
                  <a:pt x="107" y="156"/>
                  <a:pt x="107" y="154"/>
                  <a:pt x="106" y="153"/>
                </a:cubicBezTo>
                <a:cubicBezTo>
                  <a:pt x="83" y="130"/>
                  <a:pt x="83" y="130"/>
                  <a:pt x="83" y="130"/>
                </a:cubicBezTo>
                <a:cubicBezTo>
                  <a:pt x="83" y="122"/>
                  <a:pt x="83" y="122"/>
                  <a:pt x="83" y="122"/>
                </a:cubicBezTo>
                <a:cubicBezTo>
                  <a:pt x="95" y="122"/>
                  <a:pt x="95" y="122"/>
                  <a:pt x="95" y="122"/>
                </a:cubicBezTo>
                <a:cubicBezTo>
                  <a:pt x="97" y="122"/>
                  <a:pt x="98" y="120"/>
                  <a:pt x="98" y="119"/>
                </a:cubicBezTo>
                <a:cubicBezTo>
                  <a:pt x="98" y="117"/>
                  <a:pt x="97" y="116"/>
                  <a:pt x="95" y="116"/>
                </a:cubicBezTo>
                <a:cubicBezTo>
                  <a:pt x="66" y="116"/>
                  <a:pt x="66" y="116"/>
                  <a:pt x="66" y="116"/>
                </a:cubicBezTo>
                <a:cubicBezTo>
                  <a:pt x="64" y="116"/>
                  <a:pt x="63" y="117"/>
                  <a:pt x="63" y="119"/>
                </a:cubicBezTo>
                <a:cubicBezTo>
                  <a:pt x="63" y="120"/>
                  <a:pt x="64" y="122"/>
                  <a:pt x="66" y="122"/>
                </a:cubicBezTo>
                <a:cubicBezTo>
                  <a:pt x="77" y="122"/>
                  <a:pt x="77" y="122"/>
                  <a:pt x="77" y="122"/>
                </a:cubicBezTo>
                <a:cubicBezTo>
                  <a:pt x="77" y="130"/>
                  <a:pt x="77" y="130"/>
                  <a:pt x="77" y="130"/>
                </a:cubicBezTo>
                <a:cubicBezTo>
                  <a:pt x="54" y="153"/>
                  <a:pt x="54" y="153"/>
                  <a:pt x="54" y="153"/>
                </a:cubicBezTo>
                <a:cubicBezTo>
                  <a:pt x="53" y="155"/>
                  <a:pt x="53" y="156"/>
                  <a:pt x="54" y="158"/>
                </a:cubicBezTo>
                <a:cubicBezTo>
                  <a:pt x="55" y="158"/>
                  <a:pt x="56" y="158"/>
                  <a:pt x="57" y="158"/>
                </a:cubicBezTo>
                <a:cubicBezTo>
                  <a:pt x="57" y="158"/>
                  <a:pt x="58" y="158"/>
                  <a:pt x="59" y="158"/>
                </a:cubicBezTo>
                <a:cubicBezTo>
                  <a:pt x="77" y="139"/>
                  <a:pt x="77" y="139"/>
                  <a:pt x="77" y="139"/>
                </a:cubicBezTo>
                <a:cubicBezTo>
                  <a:pt x="77" y="156"/>
                  <a:pt x="77" y="156"/>
                  <a:pt x="77" y="156"/>
                </a:cubicBezTo>
                <a:cubicBezTo>
                  <a:pt x="77" y="157"/>
                  <a:pt x="79" y="158"/>
                  <a:pt x="80" y="158"/>
                </a:cubicBezTo>
                <a:close/>
                <a:moveTo>
                  <a:pt x="40" y="87"/>
                </a:moveTo>
                <a:cubicBezTo>
                  <a:pt x="58" y="87"/>
                  <a:pt x="58" y="87"/>
                  <a:pt x="58" y="87"/>
                </a:cubicBezTo>
                <a:cubicBezTo>
                  <a:pt x="60" y="87"/>
                  <a:pt x="61" y="86"/>
                  <a:pt x="61" y="84"/>
                </a:cubicBezTo>
                <a:cubicBezTo>
                  <a:pt x="61" y="58"/>
                  <a:pt x="61" y="58"/>
                  <a:pt x="61" y="58"/>
                </a:cubicBezTo>
                <a:cubicBezTo>
                  <a:pt x="61" y="56"/>
                  <a:pt x="60" y="55"/>
                  <a:pt x="58" y="55"/>
                </a:cubicBezTo>
                <a:cubicBezTo>
                  <a:pt x="40" y="55"/>
                  <a:pt x="40" y="55"/>
                  <a:pt x="40" y="55"/>
                </a:cubicBezTo>
                <a:cubicBezTo>
                  <a:pt x="39" y="55"/>
                  <a:pt x="37" y="56"/>
                  <a:pt x="37" y="58"/>
                </a:cubicBezTo>
                <a:cubicBezTo>
                  <a:pt x="37" y="84"/>
                  <a:pt x="37" y="84"/>
                  <a:pt x="37" y="84"/>
                </a:cubicBezTo>
                <a:cubicBezTo>
                  <a:pt x="37" y="86"/>
                  <a:pt x="39" y="87"/>
                  <a:pt x="40" y="87"/>
                </a:cubicBezTo>
                <a:close/>
                <a:moveTo>
                  <a:pt x="43" y="61"/>
                </a:moveTo>
                <a:cubicBezTo>
                  <a:pt x="55" y="61"/>
                  <a:pt x="55" y="61"/>
                  <a:pt x="55" y="61"/>
                </a:cubicBezTo>
                <a:cubicBezTo>
                  <a:pt x="55" y="81"/>
                  <a:pt x="55" y="81"/>
                  <a:pt x="55" y="81"/>
                </a:cubicBezTo>
                <a:cubicBezTo>
                  <a:pt x="43" y="81"/>
                  <a:pt x="43" y="81"/>
                  <a:pt x="43" y="81"/>
                </a:cubicBezTo>
                <a:lnTo>
                  <a:pt x="43" y="61"/>
                </a:lnTo>
                <a:close/>
                <a:moveTo>
                  <a:pt x="102" y="87"/>
                </a:moveTo>
                <a:cubicBezTo>
                  <a:pt x="120" y="87"/>
                  <a:pt x="120" y="87"/>
                  <a:pt x="120" y="87"/>
                </a:cubicBezTo>
                <a:cubicBezTo>
                  <a:pt x="121" y="87"/>
                  <a:pt x="123" y="86"/>
                  <a:pt x="123" y="84"/>
                </a:cubicBezTo>
                <a:cubicBezTo>
                  <a:pt x="123" y="42"/>
                  <a:pt x="123" y="42"/>
                  <a:pt x="123" y="42"/>
                </a:cubicBezTo>
                <a:cubicBezTo>
                  <a:pt x="123" y="41"/>
                  <a:pt x="121" y="40"/>
                  <a:pt x="120" y="40"/>
                </a:cubicBezTo>
                <a:cubicBezTo>
                  <a:pt x="102" y="40"/>
                  <a:pt x="102" y="40"/>
                  <a:pt x="102" y="40"/>
                </a:cubicBezTo>
                <a:cubicBezTo>
                  <a:pt x="100" y="40"/>
                  <a:pt x="99" y="41"/>
                  <a:pt x="99" y="42"/>
                </a:cubicBezTo>
                <a:cubicBezTo>
                  <a:pt x="99" y="84"/>
                  <a:pt x="99" y="84"/>
                  <a:pt x="99" y="84"/>
                </a:cubicBezTo>
                <a:cubicBezTo>
                  <a:pt x="99" y="86"/>
                  <a:pt x="100" y="87"/>
                  <a:pt x="102" y="87"/>
                </a:cubicBezTo>
                <a:close/>
                <a:moveTo>
                  <a:pt x="105" y="45"/>
                </a:moveTo>
                <a:cubicBezTo>
                  <a:pt x="117" y="45"/>
                  <a:pt x="117" y="45"/>
                  <a:pt x="117" y="45"/>
                </a:cubicBezTo>
                <a:cubicBezTo>
                  <a:pt x="117" y="81"/>
                  <a:pt x="117" y="81"/>
                  <a:pt x="117" y="81"/>
                </a:cubicBezTo>
                <a:cubicBezTo>
                  <a:pt x="105" y="81"/>
                  <a:pt x="105" y="81"/>
                  <a:pt x="105" y="81"/>
                </a:cubicBezTo>
                <a:lnTo>
                  <a:pt x="105" y="45"/>
                </a:lnTo>
                <a:close/>
                <a:moveTo>
                  <a:pt x="71" y="87"/>
                </a:moveTo>
                <a:cubicBezTo>
                  <a:pt x="89" y="87"/>
                  <a:pt x="89" y="87"/>
                  <a:pt x="89" y="87"/>
                </a:cubicBezTo>
                <a:cubicBezTo>
                  <a:pt x="91" y="87"/>
                  <a:pt x="92" y="86"/>
                  <a:pt x="92" y="84"/>
                </a:cubicBezTo>
                <a:cubicBezTo>
                  <a:pt x="92" y="24"/>
                  <a:pt x="92" y="24"/>
                  <a:pt x="92" y="24"/>
                </a:cubicBezTo>
                <a:cubicBezTo>
                  <a:pt x="92" y="23"/>
                  <a:pt x="91" y="21"/>
                  <a:pt x="89" y="21"/>
                </a:cubicBezTo>
                <a:cubicBezTo>
                  <a:pt x="71" y="21"/>
                  <a:pt x="71" y="21"/>
                  <a:pt x="71" y="21"/>
                </a:cubicBezTo>
                <a:cubicBezTo>
                  <a:pt x="69" y="21"/>
                  <a:pt x="68" y="23"/>
                  <a:pt x="68" y="24"/>
                </a:cubicBezTo>
                <a:cubicBezTo>
                  <a:pt x="68" y="84"/>
                  <a:pt x="68" y="84"/>
                  <a:pt x="68" y="84"/>
                </a:cubicBezTo>
                <a:cubicBezTo>
                  <a:pt x="68" y="86"/>
                  <a:pt x="69" y="87"/>
                  <a:pt x="71" y="87"/>
                </a:cubicBezTo>
                <a:close/>
                <a:moveTo>
                  <a:pt x="74" y="27"/>
                </a:moveTo>
                <a:cubicBezTo>
                  <a:pt x="86" y="27"/>
                  <a:pt x="86" y="27"/>
                  <a:pt x="86" y="27"/>
                </a:cubicBezTo>
                <a:cubicBezTo>
                  <a:pt x="86" y="81"/>
                  <a:pt x="86" y="81"/>
                  <a:pt x="86" y="81"/>
                </a:cubicBezTo>
                <a:cubicBezTo>
                  <a:pt x="74" y="81"/>
                  <a:pt x="74" y="81"/>
                  <a:pt x="74" y="81"/>
                </a:cubicBezTo>
                <a:cubicBezTo>
                  <a:pt x="74" y="27"/>
                  <a:pt x="74" y="27"/>
                  <a:pt x="74" y="2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42"/>
          <p:cNvSpPr/>
          <p:nvPr/>
        </p:nvSpPr>
        <p:spPr>
          <a:xfrm>
            <a:off x="4975050" y="1423800"/>
            <a:ext cx="386950" cy="477900"/>
          </a:xfrm>
          <a:custGeom>
            <a:rect b="b" l="l" r="r" t="t"/>
            <a:pathLst>
              <a:path extrusionOk="0" h="158" w="160">
                <a:moveTo>
                  <a:pt x="18" y="109"/>
                </a:moveTo>
                <a:cubicBezTo>
                  <a:pt x="143" y="109"/>
                  <a:pt x="143" y="109"/>
                  <a:pt x="143" y="109"/>
                </a:cubicBezTo>
                <a:cubicBezTo>
                  <a:pt x="148" y="109"/>
                  <a:pt x="151" y="105"/>
                  <a:pt x="151" y="100"/>
                </a:cubicBezTo>
                <a:cubicBezTo>
                  <a:pt x="151" y="6"/>
                  <a:pt x="151" y="6"/>
                  <a:pt x="151" y="6"/>
                </a:cubicBezTo>
                <a:cubicBezTo>
                  <a:pt x="157" y="6"/>
                  <a:pt x="157" y="6"/>
                  <a:pt x="157" y="6"/>
                </a:cubicBezTo>
                <a:cubicBezTo>
                  <a:pt x="159" y="6"/>
                  <a:pt x="160" y="5"/>
                  <a:pt x="160" y="3"/>
                </a:cubicBezTo>
                <a:cubicBezTo>
                  <a:pt x="160" y="1"/>
                  <a:pt x="159" y="0"/>
                  <a:pt x="157" y="0"/>
                </a:cubicBezTo>
                <a:cubicBezTo>
                  <a:pt x="3" y="0"/>
                  <a:pt x="3" y="0"/>
                  <a:pt x="3" y="0"/>
                </a:cubicBezTo>
                <a:cubicBezTo>
                  <a:pt x="1" y="0"/>
                  <a:pt x="0" y="1"/>
                  <a:pt x="0" y="3"/>
                </a:cubicBezTo>
                <a:cubicBezTo>
                  <a:pt x="0" y="5"/>
                  <a:pt x="1" y="6"/>
                  <a:pt x="3" y="6"/>
                </a:cubicBezTo>
                <a:cubicBezTo>
                  <a:pt x="9" y="6"/>
                  <a:pt x="9" y="6"/>
                  <a:pt x="9" y="6"/>
                </a:cubicBezTo>
                <a:cubicBezTo>
                  <a:pt x="9" y="100"/>
                  <a:pt x="9" y="100"/>
                  <a:pt x="9" y="100"/>
                </a:cubicBezTo>
                <a:cubicBezTo>
                  <a:pt x="9" y="105"/>
                  <a:pt x="13" y="109"/>
                  <a:pt x="18" y="109"/>
                </a:cubicBezTo>
                <a:close/>
                <a:moveTo>
                  <a:pt x="145" y="100"/>
                </a:moveTo>
                <a:cubicBezTo>
                  <a:pt x="145" y="102"/>
                  <a:pt x="144" y="103"/>
                  <a:pt x="143" y="103"/>
                </a:cubicBezTo>
                <a:cubicBezTo>
                  <a:pt x="18" y="103"/>
                  <a:pt x="18" y="103"/>
                  <a:pt x="18" y="103"/>
                </a:cubicBezTo>
                <a:cubicBezTo>
                  <a:pt x="16" y="103"/>
                  <a:pt x="15" y="102"/>
                  <a:pt x="15" y="100"/>
                </a:cubicBezTo>
                <a:cubicBezTo>
                  <a:pt x="15" y="6"/>
                  <a:pt x="15" y="6"/>
                  <a:pt x="15" y="6"/>
                </a:cubicBezTo>
                <a:cubicBezTo>
                  <a:pt x="145" y="6"/>
                  <a:pt x="145" y="6"/>
                  <a:pt x="145" y="6"/>
                </a:cubicBezTo>
                <a:cubicBezTo>
                  <a:pt x="145" y="100"/>
                  <a:pt x="145" y="100"/>
                  <a:pt x="145" y="100"/>
                </a:cubicBezTo>
                <a:close/>
                <a:moveTo>
                  <a:pt x="80" y="158"/>
                </a:moveTo>
                <a:cubicBezTo>
                  <a:pt x="82" y="158"/>
                  <a:pt x="83" y="157"/>
                  <a:pt x="83" y="156"/>
                </a:cubicBezTo>
                <a:cubicBezTo>
                  <a:pt x="83" y="139"/>
                  <a:pt x="83" y="139"/>
                  <a:pt x="83" y="139"/>
                </a:cubicBezTo>
                <a:cubicBezTo>
                  <a:pt x="102" y="158"/>
                  <a:pt x="102" y="158"/>
                  <a:pt x="102" y="158"/>
                </a:cubicBezTo>
                <a:cubicBezTo>
                  <a:pt x="103" y="158"/>
                  <a:pt x="103" y="158"/>
                  <a:pt x="104" y="158"/>
                </a:cubicBezTo>
                <a:cubicBezTo>
                  <a:pt x="105" y="158"/>
                  <a:pt x="106" y="158"/>
                  <a:pt x="106" y="158"/>
                </a:cubicBezTo>
                <a:cubicBezTo>
                  <a:pt x="107" y="156"/>
                  <a:pt x="107" y="154"/>
                  <a:pt x="106" y="153"/>
                </a:cubicBezTo>
                <a:cubicBezTo>
                  <a:pt x="83" y="130"/>
                  <a:pt x="83" y="130"/>
                  <a:pt x="83" y="130"/>
                </a:cubicBezTo>
                <a:cubicBezTo>
                  <a:pt x="83" y="122"/>
                  <a:pt x="83" y="122"/>
                  <a:pt x="83" y="122"/>
                </a:cubicBezTo>
                <a:cubicBezTo>
                  <a:pt x="95" y="122"/>
                  <a:pt x="95" y="122"/>
                  <a:pt x="95" y="122"/>
                </a:cubicBezTo>
                <a:cubicBezTo>
                  <a:pt x="97" y="122"/>
                  <a:pt x="98" y="120"/>
                  <a:pt x="98" y="119"/>
                </a:cubicBezTo>
                <a:cubicBezTo>
                  <a:pt x="98" y="117"/>
                  <a:pt x="97" y="116"/>
                  <a:pt x="95" y="116"/>
                </a:cubicBezTo>
                <a:cubicBezTo>
                  <a:pt x="66" y="116"/>
                  <a:pt x="66" y="116"/>
                  <a:pt x="66" y="116"/>
                </a:cubicBezTo>
                <a:cubicBezTo>
                  <a:pt x="64" y="116"/>
                  <a:pt x="63" y="117"/>
                  <a:pt x="63" y="119"/>
                </a:cubicBezTo>
                <a:cubicBezTo>
                  <a:pt x="63" y="120"/>
                  <a:pt x="64" y="122"/>
                  <a:pt x="66" y="122"/>
                </a:cubicBezTo>
                <a:cubicBezTo>
                  <a:pt x="77" y="122"/>
                  <a:pt x="77" y="122"/>
                  <a:pt x="77" y="122"/>
                </a:cubicBezTo>
                <a:cubicBezTo>
                  <a:pt x="77" y="130"/>
                  <a:pt x="77" y="130"/>
                  <a:pt x="77" y="130"/>
                </a:cubicBezTo>
                <a:cubicBezTo>
                  <a:pt x="54" y="153"/>
                  <a:pt x="54" y="153"/>
                  <a:pt x="54" y="153"/>
                </a:cubicBezTo>
                <a:cubicBezTo>
                  <a:pt x="53" y="155"/>
                  <a:pt x="53" y="156"/>
                  <a:pt x="54" y="158"/>
                </a:cubicBezTo>
                <a:cubicBezTo>
                  <a:pt x="55" y="158"/>
                  <a:pt x="56" y="158"/>
                  <a:pt x="57" y="158"/>
                </a:cubicBezTo>
                <a:cubicBezTo>
                  <a:pt x="57" y="158"/>
                  <a:pt x="58" y="158"/>
                  <a:pt x="59" y="158"/>
                </a:cubicBezTo>
                <a:cubicBezTo>
                  <a:pt x="77" y="139"/>
                  <a:pt x="77" y="139"/>
                  <a:pt x="77" y="139"/>
                </a:cubicBezTo>
                <a:cubicBezTo>
                  <a:pt x="77" y="156"/>
                  <a:pt x="77" y="156"/>
                  <a:pt x="77" y="156"/>
                </a:cubicBezTo>
                <a:cubicBezTo>
                  <a:pt x="77" y="157"/>
                  <a:pt x="79" y="158"/>
                  <a:pt x="80" y="158"/>
                </a:cubicBezTo>
                <a:close/>
                <a:moveTo>
                  <a:pt x="40" y="87"/>
                </a:moveTo>
                <a:cubicBezTo>
                  <a:pt x="58" y="87"/>
                  <a:pt x="58" y="87"/>
                  <a:pt x="58" y="87"/>
                </a:cubicBezTo>
                <a:cubicBezTo>
                  <a:pt x="60" y="87"/>
                  <a:pt x="61" y="86"/>
                  <a:pt x="61" y="84"/>
                </a:cubicBezTo>
                <a:cubicBezTo>
                  <a:pt x="61" y="58"/>
                  <a:pt x="61" y="58"/>
                  <a:pt x="61" y="58"/>
                </a:cubicBezTo>
                <a:cubicBezTo>
                  <a:pt x="61" y="56"/>
                  <a:pt x="60" y="55"/>
                  <a:pt x="58" y="55"/>
                </a:cubicBezTo>
                <a:cubicBezTo>
                  <a:pt x="40" y="55"/>
                  <a:pt x="40" y="55"/>
                  <a:pt x="40" y="55"/>
                </a:cubicBezTo>
                <a:cubicBezTo>
                  <a:pt x="39" y="55"/>
                  <a:pt x="37" y="56"/>
                  <a:pt x="37" y="58"/>
                </a:cubicBezTo>
                <a:cubicBezTo>
                  <a:pt x="37" y="84"/>
                  <a:pt x="37" y="84"/>
                  <a:pt x="37" y="84"/>
                </a:cubicBezTo>
                <a:cubicBezTo>
                  <a:pt x="37" y="86"/>
                  <a:pt x="39" y="87"/>
                  <a:pt x="40" y="87"/>
                </a:cubicBezTo>
                <a:close/>
                <a:moveTo>
                  <a:pt x="43" y="61"/>
                </a:moveTo>
                <a:cubicBezTo>
                  <a:pt x="55" y="61"/>
                  <a:pt x="55" y="61"/>
                  <a:pt x="55" y="61"/>
                </a:cubicBezTo>
                <a:cubicBezTo>
                  <a:pt x="55" y="81"/>
                  <a:pt x="55" y="81"/>
                  <a:pt x="55" y="81"/>
                </a:cubicBezTo>
                <a:cubicBezTo>
                  <a:pt x="43" y="81"/>
                  <a:pt x="43" y="81"/>
                  <a:pt x="43" y="81"/>
                </a:cubicBezTo>
                <a:lnTo>
                  <a:pt x="43" y="61"/>
                </a:lnTo>
                <a:close/>
                <a:moveTo>
                  <a:pt x="102" y="87"/>
                </a:moveTo>
                <a:cubicBezTo>
                  <a:pt x="120" y="87"/>
                  <a:pt x="120" y="87"/>
                  <a:pt x="120" y="87"/>
                </a:cubicBezTo>
                <a:cubicBezTo>
                  <a:pt x="121" y="87"/>
                  <a:pt x="123" y="86"/>
                  <a:pt x="123" y="84"/>
                </a:cubicBezTo>
                <a:cubicBezTo>
                  <a:pt x="123" y="42"/>
                  <a:pt x="123" y="42"/>
                  <a:pt x="123" y="42"/>
                </a:cubicBezTo>
                <a:cubicBezTo>
                  <a:pt x="123" y="41"/>
                  <a:pt x="121" y="40"/>
                  <a:pt x="120" y="40"/>
                </a:cubicBezTo>
                <a:cubicBezTo>
                  <a:pt x="102" y="40"/>
                  <a:pt x="102" y="40"/>
                  <a:pt x="102" y="40"/>
                </a:cubicBezTo>
                <a:cubicBezTo>
                  <a:pt x="100" y="40"/>
                  <a:pt x="99" y="41"/>
                  <a:pt x="99" y="42"/>
                </a:cubicBezTo>
                <a:cubicBezTo>
                  <a:pt x="99" y="84"/>
                  <a:pt x="99" y="84"/>
                  <a:pt x="99" y="84"/>
                </a:cubicBezTo>
                <a:cubicBezTo>
                  <a:pt x="99" y="86"/>
                  <a:pt x="100" y="87"/>
                  <a:pt x="102" y="87"/>
                </a:cubicBezTo>
                <a:close/>
                <a:moveTo>
                  <a:pt x="105" y="45"/>
                </a:moveTo>
                <a:cubicBezTo>
                  <a:pt x="117" y="45"/>
                  <a:pt x="117" y="45"/>
                  <a:pt x="117" y="45"/>
                </a:cubicBezTo>
                <a:cubicBezTo>
                  <a:pt x="117" y="81"/>
                  <a:pt x="117" y="81"/>
                  <a:pt x="117" y="81"/>
                </a:cubicBezTo>
                <a:cubicBezTo>
                  <a:pt x="105" y="81"/>
                  <a:pt x="105" y="81"/>
                  <a:pt x="105" y="81"/>
                </a:cubicBezTo>
                <a:lnTo>
                  <a:pt x="105" y="45"/>
                </a:lnTo>
                <a:close/>
                <a:moveTo>
                  <a:pt x="71" y="87"/>
                </a:moveTo>
                <a:cubicBezTo>
                  <a:pt x="89" y="87"/>
                  <a:pt x="89" y="87"/>
                  <a:pt x="89" y="87"/>
                </a:cubicBezTo>
                <a:cubicBezTo>
                  <a:pt x="91" y="87"/>
                  <a:pt x="92" y="86"/>
                  <a:pt x="92" y="84"/>
                </a:cubicBezTo>
                <a:cubicBezTo>
                  <a:pt x="92" y="24"/>
                  <a:pt x="92" y="24"/>
                  <a:pt x="92" y="24"/>
                </a:cubicBezTo>
                <a:cubicBezTo>
                  <a:pt x="92" y="23"/>
                  <a:pt x="91" y="21"/>
                  <a:pt x="89" y="21"/>
                </a:cubicBezTo>
                <a:cubicBezTo>
                  <a:pt x="71" y="21"/>
                  <a:pt x="71" y="21"/>
                  <a:pt x="71" y="21"/>
                </a:cubicBezTo>
                <a:cubicBezTo>
                  <a:pt x="69" y="21"/>
                  <a:pt x="68" y="23"/>
                  <a:pt x="68" y="24"/>
                </a:cubicBezTo>
                <a:cubicBezTo>
                  <a:pt x="68" y="84"/>
                  <a:pt x="68" y="84"/>
                  <a:pt x="68" y="84"/>
                </a:cubicBezTo>
                <a:cubicBezTo>
                  <a:pt x="68" y="86"/>
                  <a:pt x="69" y="87"/>
                  <a:pt x="71" y="87"/>
                </a:cubicBezTo>
                <a:close/>
                <a:moveTo>
                  <a:pt x="74" y="27"/>
                </a:moveTo>
                <a:cubicBezTo>
                  <a:pt x="86" y="27"/>
                  <a:pt x="86" y="27"/>
                  <a:pt x="86" y="27"/>
                </a:cubicBezTo>
                <a:cubicBezTo>
                  <a:pt x="86" y="81"/>
                  <a:pt x="86" y="81"/>
                  <a:pt x="86" y="81"/>
                </a:cubicBezTo>
                <a:cubicBezTo>
                  <a:pt x="74" y="81"/>
                  <a:pt x="74" y="81"/>
                  <a:pt x="74" y="81"/>
                </a:cubicBezTo>
                <a:cubicBezTo>
                  <a:pt x="74" y="27"/>
                  <a:pt x="74" y="27"/>
                  <a:pt x="74" y="2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42"/>
          <p:cNvSpPr/>
          <p:nvPr/>
        </p:nvSpPr>
        <p:spPr>
          <a:xfrm>
            <a:off x="4817225" y="3143900"/>
            <a:ext cx="386950" cy="477900"/>
          </a:xfrm>
          <a:custGeom>
            <a:rect b="b" l="l" r="r" t="t"/>
            <a:pathLst>
              <a:path extrusionOk="0" h="158" w="160">
                <a:moveTo>
                  <a:pt x="18" y="109"/>
                </a:moveTo>
                <a:cubicBezTo>
                  <a:pt x="143" y="109"/>
                  <a:pt x="143" y="109"/>
                  <a:pt x="143" y="109"/>
                </a:cubicBezTo>
                <a:cubicBezTo>
                  <a:pt x="148" y="109"/>
                  <a:pt x="151" y="105"/>
                  <a:pt x="151" y="100"/>
                </a:cubicBezTo>
                <a:cubicBezTo>
                  <a:pt x="151" y="6"/>
                  <a:pt x="151" y="6"/>
                  <a:pt x="151" y="6"/>
                </a:cubicBezTo>
                <a:cubicBezTo>
                  <a:pt x="157" y="6"/>
                  <a:pt x="157" y="6"/>
                  <a:pt x="157" y="6"/>
                </a:cubicBezTo>
                <a:cubicBezTo>
                  <a:pt x="159" y="6"/>
                  <a:pt x="160" y="5"/>
                  <a:pt x="160" y="3"/>
                </a:cubicBezTo>
                <a:cubicBezTo>
                  <a:pt x="160" y="1"/>
                  <a:pt x="159" y="0"/>
                  <a:pt x="157" y="0"/>
                </a:cubicBezTo>
                <a:cubicBezTo>
                  <a:pt x="3" y="0"/>
                  <a:pt x="3" y="0"/>
                  <a:pt x="3" y="0"/>
                </a:cubicBezTo>
                <a:cubicBezTo>
                  <a:pt x="1" y="0"/>
                  <a:pt x="0" y="1"/>
                  <a:pt x="0" y="3"/>
                </a:cubicBezTo>
                <a:cubicBezTo>
                  <a:pt x="0" y="5"/>
                  <a:pt x="1" y="6"/>
                  <a:pt x="3" y="6"/>
                </a:cubicBezTo>
                <a:cubicBezTo>
                  <a:pt x="9" y="6"/>
                  <a:pt x="9" y="6"/>
                  <a:pt x="9" y="6"/>
                </a:cubicBezTo>
                <a:cubicBezTo>
                  <a:pt x="9" y="100"/>
                  <a:pt x="9" y="100"/>
                  <a:pt x="9" y="100"/>
                </a:cubicBezTo>
                <a:cubicBezTo>
                  <a:pt x="9" y="105"/>
                  <a:pt x="13" y="109"/>
                  <a:pt x="18" y="109"/>
                </a:cubicBezTo>
                <a:close/>
                <a:moveTo>
                  <a:pt x="145" y="100"/>
                </a:moveTo>
                <a:cubicBezTo>
                  <a:pt x="145" y="102"/>
                  <a:pt x="144" y="103"/>
                  <a:pt x="143" y="103"/>
                </a:cubicBezTo>
                <a:cubicBezTo>
                  <a:pt x="18" y="103"/>
                  <a:pt x="18" y="103"/>
                  <a:pt x="18" y="103"/>
                </a:cubicBezTo>
                <a:cubicBezTo>
                  <a:pt x="16" y="103"/>
                  <a:pt x="15" y="102"/>
                  <a:pt x="15" y="100"/>
                </a:cubicBezTo>
                <a:cubicBezTo>
                  <a:pt x="15" y="6"/>
                  <a:pt x="15" y="6"/>
                  <a:pt x="15" y="6"/>
                </a:cubicBezTo>
                <a:cubicBezTo>
                  <a:pt x="145" y="6"/>
                  <a:pt x="145" y="6"/>
                  <a:pt x="145" y="6"/>
                </a:cubicBezTo>
                <a:cubicBezTo>
                  <a:pt x="145" y="100"/>
                  <a:pt x="145" y="100"/>
                  <a:pt x="145" y="100"/>
                </a:cubicBezTo>
                <a:close/>
                <a:moveTo>
                  <a:pt x="80" y="158"/>
                </a:moveTo>
                <a:cubicBezTo>
                  <a:pt x="82" y="158"/>
                  <a:pt x="83" y="157"/>
                  <a:pt x="83" y="156"/>
                </a:cubicBezTo>
                <a:cubicBezTo>
                  <a:pt x="83" y="139"/>
                  <a:pt x="83" y="139"/>
                  <a:pt x="83" y="139"/>
                </a:cubicBezTo>
                <a:cubicBezTo>
                  <a:pt x="102" y="158"/>
                  <a:pt x="102" y="158"/>
                  <a:pt x="102" y="158"/>
                </a:cubicBezTo>
                <a:cubicBezTo>
                  <a:pt x="103" y="158"/>
                  <a:pt x="103" y="158"/>
                  <a:pt x="104" y="158"/>
                </a:cubicBezTo>
                <a:cubicBezTo>
                  <a:pt x="105" y="158"/>
                  <a:pt x="106" y="158"/>
                  <a:pt x="106" y="158"/>
                </a:cubicBezTo>
                <a:cubicBezTo>
                  <a:pt x="107" y="156"/>
                  <a:pt x="107" y="154"/>
                  <a:pt x="106" y="153"/>
                </a:cubicBezTo>
                <a:cubicBezTo>
                  <a:pt x="83" y="130"/>
                  <a:pt x="83" y="130"/>
                  <a:pt x="83" y="130"/>
                </a:cubicBezTo>
                <a:cubicBezTo>
                  <a:pt x="83" y="122"/>
                  <a:pt x="83" y="122"/>
                  <a:pt x="83" y="122"/>
                </a:cubicBezTo>
                <a:cubicBezTo>
                  <a:pt x="95" y="122"/>
                  <a:pt x="95" y="122"/>
                  <a:pt x="95" y="122"/>
                </a:cubicBezTo>
                <a:cubicBezTo>
                  <a:pt x="97" y="122"/>
                  <a:pt x="98" y="120"/>
                  <a:pt x="98" y="119"/>
                </a:cubicBezTo>
                <a:cubicBezTo>
                  <a:pt x="98" y="117"/>
                  <a:pt x="97" y="116"/>
                  <a:pt x="95" y="116"/>
                </a:cubicBezTo>
                <a:cubicBezTo>
                  <a:pt x="66" y="116"/>
                  <a:pt x="66" y="116"/>
                  <a:pt x="66" y="116"/>
                </a:cubicBezTo>
                <a:cubicBezTo>
                  <a:pt x="64" y="116"/>
                  <a:pt x="63" y="117"/>
                  <a:pt x="63" y="119"/>
                </a:cubicBezTo>
                <a:cubicBezTo>
                  <a:pt x="63" y="120"/>
                  <a:pt x="64" y="122"/>
                  <a:pt x="66" y="122"/>
                </a:cubicBezTo>
                <a:cubicBezTo>
                  <a:pt x="77" y="122"/>
                  <a:pt x="77" y="122"/>
                  <a:pt x="77" y="122"/>
                </a:cubicBezTo>
                <a:cubicBezTo>
                  <a:pt x="77" y="130"/>
                  <a:pt x="77" y="130"/>
                  <a:pt x="77" y="130"/>
                </a:cubicBezTo>
                <a:cubicBezTo>
                  <a:pt x="54" y="153"/>
                  <a:pt x="54" y="153"/>
                  <a:pt x="54" y="153"/>
                </a:cubicBezTo>
                <a:cubicBezTo>
                  <a:pt x="53" y="155"/>
                  <a:pt x="53" y="156"/>
                  <a:pt x="54" y="158"/>
                </a:cubicBezTo>
                <a:cubicBezTo>
                  <a:pt x="55" y="158"/>
                  <a:pt x="56" y="158"/>
                  <a:pt x="57" y="158"/>
                </a:cubicBezTo>
                <a:cubicBezTo>
                  <a:pt x="57" y="158"/>
                  <a:pt x="58" y="158"/>
                  <a:pt x="59" y="158"/>
                </a:cubicBezTo>
                <a:cubicBezTo>
                  <a:pt x="77" y="139"/>
                  <a:pt x="77" y="139"/>
                  <a:pt x="77" y="139"/>
                </a:cubicBezTo>
                <a:cubicBezTo>
                  <a:pt x="77" y="156"/>
                  <a:pt x="77" y="156"/>
                  <a:pt x="77" y="156"/>
                </a:cubicBezTo>
                <a:cubicBezTo>
                  <a:pt x="77" y="157"/>
                  <a:pt x="79" y="158"/>
                  <a:pt x="80" y="158"/>
                </a:cubicBezTo>
                <a:close/>
                <a:moveTo>
                  <a:pt x="40" y="87"/>
                </a:moveTo>
                <a:cubicBezTo>
                  <a:pt x="58" y="87"/>
                  <a:pt x="58" y="87"/>
                  <a:pt x="58" y="87"/>
                </a:cubicBezTo>
                <a:cubicBezTo>
                  <a:pt x="60" y="87"/>
                  <a:pt x="61" y="86"/>
                  <a:pt x="61" y="84"/>
                </a:cubicBezTo>
                <a:cubicBezTo>
                  <a:pt x="61" y="58"/>
                  <a:pt x="61" y="58"/>
                  <a:pt x="61" y="58"/>
                </a:cubicBezTo>
                <a:cubicBezTo>
                  <a:pt x="61" y="56"/>
                  <a:pt x="60" y="55"/>
                  <a:pt x="58" y="55"/>
                </a:cubicBezTo>
                <a:cubicBezTo>
                  <a:pt x="40" y="55"/>
                  <a:pt x="40" y="55"/>
                  <a:pt x="40" y="55"/>
                </a:cubicBezTo>
                <a:cubicBezTo>
                  <a:pt x="39" y="55"/>
                  <a:pt x="37" y="56"/>
                  <a:pt x="37" y="58"/>
                </a:cubicBezTo>
                <a:cubicBezTo>
                  <a:pt x="37" y="84"/>
                  <a:pt x="37" y="84"/>
                  <a:pt x="37" y="84"/>
                </a:cubicBezTo>
                <a:cubicBezTo>
                  <a:pt x="37" y="86"/>
                  <a:pt x="39" y="87"/>
                  <a:pt x="40" y="87"/>
                </a:cubicBezTo>
                <a:close/>
                <a:moveTo>
                  <a:pt x="43" y="61"/>
                </a:moveTo>
                <a:cubicBezTo>
                  <a:pt x="55" y="61"/>
                  <a:pt x="55" y="61"/>
                  <a:pt x="55" y="61"/>
                </a:cubicBezTo>
                <a:cubicBezTo>
                  <a:pt x="55" y="81"/>
                  <a:pt x="55" y="81"/>
                  <a:pt x="55" y="81"/>
                </a:cubicBezTo>
                <a:cubicBezTo>
                  <a:pt x="43" y="81"/>
                  <a:pt x="43" y="81"/>
                  <a:pt x="43" y="81"/>
                </a:cubicBezTo>
                <a:lnTo>
                  <a:pt x="43" y="61"/>
                </a:lnTo>
                <a:close/>
                <a:moveTo>
                  <a:pt x="102" y="87"/>
                </a:moveTo>
                <a:cubicBezTo>
                  <a:pt x="120" y="87"/>
                  <a:pt x="120" y="87"/>
                  <a:pt x="120" y="87"/>
                </a:cubicBezTo>
                <a:cubicBezTo>
                  <a:pt x="121" y="87"/>
                  <a:pt x="123" y="86"/>
                  <a:pt x="123" y="84"/>
                </a:cubicBezTo>
                <a:cubicBezTo>
                  <a:pt x="123" y="42"/>
                  <a:pt x="123" y="42"/>
                  <a:pt x="123" y="42"/>
                </a:cubicBezTo>
                <a:cubicBezTo>
                  <a:pt x="123" y="41"/>
                  <a:pt x="121" y="40"/>
                  <a:pt x="120" y="40"/>
                </a:cubicBezTo>
                <a:cubicBezTo>
                  <a:pt x="102" y="40"/>
                  <a:pt x="102" y="40"/>
                  <a:pt x="102" y="40"/>
                </a:cubicBezTo>
                <a:cubicBezTo>
                  <a:pt x="100" y="40"/>
                  <a:pt x="99" y="41"/>
                  <a:pt x="99" y="42"/>
                </a:cubicBezTo>
                <a:cubicBezTo>
                  <a:pt x="99" y="84"/>
                  <a:pt x="99" y="84"/>
                  <a:pt x="99" y="84"/>
                </a:cubicBezTo>
                <a:cubicBezTo>
                  <a:pt x="99" y="86"/>
                  <a:pt x="100" y="87"/>
                  <a:pt x="102" y="87"/>
                </a:cubicBezTo>
                <a:close/>
                <a:moveTo>
                  <a:pt x="105" y="45"/>
                </a:moveTo>
                <a:cubicBezTo>
                  <a:pt x="117" y="45"/>
                  <a:pt x="117" y="45"/>
                  <a:pt x="117" y="45"/>
                </a:cubicBezTo>
                <a:cubicBezTo>
                  <a:pt x="117" y="81"/>
                  <a:pt x="117" y="81"/>
                  <a:pt x="117" y="81"/>
                </a:cubicBezTo>
                <a:cubicBezTo>
                  <a:pt x="105" y="81"/>
                  <a:pt x="105" y="81"/>
                  <a:pt x="105" y="81"/>
                </a:cubicBezTo>
                <a:lnTo>
                  <a:pt x="105" y="45"/>
                </a:lnTo>
                <a:close/>
                <a:moveTo>
                  <a:pt x="71" y="87"/>
                </a:moveTo>
                <a:cubicBezTo>
                  <a:pt x="89" y="87"/>
                  <a:pt x="89" y="87"/>
                  <a:pt x="89" y="87"/>
                </a:cubicBezTo>
                <a:cubicBezTo>
                  <a:pt x="91" y="87"/>
                  <a:pt x="92" y="86"/>
                  <a:pt x="92" y="84"/>
                </a:cubicBezTo>
                <a:cubicBezTo>
                  <a:pt x="92" y="24"/>
                  <a:pt x="92" y="24"/>
                  <a:pt x="92" y="24"/>
                </a:cubicBezTo>
                <a:cubicBezTo>
                  <a:pt x="92" y="23"/>
                  <a:pt x="91" y="21"/>
                  <a:pt x="89" y="21"/>
                </a:cubicBezTo>
                <a:cubicBezTo>
                  <a:pt x="71" y="21"/>
                  <a:pt x="71" y="21"/>
                  <a:pt x="71" y="21"/>
                </a:cubicBezTo>
                <a:cubicBezTo>
                  <a:pt x="69" y="21"/>
                  <a:pt x="68" y="23"/>
                  <a:pt x="68" y="24"/>
                </a:cubicBezTo>
                <a:cubicBezTo>
                  <a:pt x="68" y="84"/>
                  <a:pt x="68" y="84"/>
                  <a:pt x="68" y="84"/>
                </a:cubicBezTo>
                <a:cubicBezTo>
                  <a:pt x="68" y="86"/>
                  <a:pt x="69" y="87"/>
                  <a:pt x="71" y="87"/>
                </a:cubicBezTo>
                <a:close/>
                <a:moveTo>
                  <a:pt x="74" y="27"/>
                </a:moveTo>
                <a:cubicBezTo>
                  <a:pt x="86" y="27"/>
                  <a:pt x="86" y="27"/>
                  <a:pt x="86" y="27"/>
                </a:cubicBezTo>
                <a:cubicBezTo>
                  <a:pt x="86" y="81"/>
                  <a:pt x="86" y="81"/>
                  <a:pt x="86" y="81"/>
                </a:cubicBezTo>
                <a:cubicBezTo>
                  <a:pt x="74" y="81"/>
                  <a:pt x="74" y="81"/>
                  <a:pt x="74" y="81"/>
                </a:cubicBezTo>
                <a:cubicBezTo>
                  <a:pt x="74" y="27"/>
                  <a:pt x="74" y="27"/>
                  <a:pt x="74" y="2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42"/>
          <p:cNvSpPr/>
          <p:nvPr/>
        </p:nvSpPr>
        <p:spPr>
          <a:xfrm>
            <a:off x="5704875" y="3339450"/>
            <a:ext cx="386950" cy="477900"/>
          </a:xfrm>
          <a:custGeom>
            <a:rect b="b" l="l" r="r" t="t"/>
            <a:pathLst>
              <a:path extrusionOk="0" h="158" w="160">
                <a:moveTo>
                  <a:pt x="18" y="109"/>
                </a:moveTo>
                <a:cubicBezTo>
                  <a:pt x="143" y="109"/>
                  <a:pt x="143" y="109"/>
                  <a:pt x="143" y="109"/>
                </a:cubicBezTo>
                <a:cubicBezTo>
                  <a:pt x="148" y="109"/>
                  <a:pt x="151" y="105"/>
                  <a:pt x="151" y="100"/>
                </a:cubicBezTo>
                <a:cubicBezTo>
                  <a:pt x="151" y="6"/>
                  <a:pt x="151" y="6"/>
                  <a:pt x="151" y="6"/>
                </a:cubicBezTo>
                <a:cubicBezTo>
                  <a:pt x="157" y="6"/>
                  <a:pt x="157" y="6"/>
                  <a:pt x="157" y="6"/>
                </a:cubicBezTo>
                <a:cubicBezTo>
                  <a:pt x="159" y="6"/>
                  <a:pt x="160" y="5"/>
                  <a:pt x="160" y="3"/>
                </a:cubicBezTo>
                <a:cubicBezTo>
                  <a:pt x="160" y="1"/>
                  <a:pt x="159" y="0"/>
                  <a:pt x="157" y="0"/>
                </a:cubicBezTo>
                <a:cubicBezTo>
                  <a:pt x="3" y="0"/>
                  <a:pt x="3" y="0"/>
                  <a:pt x="3" y="0"/>
                </a:cubicBezTo>
                <a:cubicBezTo>
                  <a:pt x="1" y="0"/>
                  <a:pt x="0" y="1"/>
                  <a:pt x="0" y="3"/>
                </a:cubicBezTo>
                <a:cubicBezTo>
                  <a:pt x="0" y="5"/>
                  <a:pt x="1" y="6"/>
                  <a:pt x="3" y="6"/>
                </a:cubicBezTo>
                <a:cubicBezTo>
                  <a:pt x="9" y="6"/>
                  <a:pt x="9" y="6"/>
                  <a:pt x="9" y="6"/>
                </a:cubicBezTo>
                <a:cubicBezTo>
                  <a:pt x="9" y="100"/>
                  <a:pt x="9" y="100"/>
                  <a:pt x="9" y="100"/>
                </a:cubicBezTo>
                <a:cubicBezTo>
                  <a:pt x="9" y="105"/>
                  <a:pt x="13" y="109"/>
                  <a:pt x="18" y="109"/>
                </a:cubicBezTo>
                <a:close/>
                <a:moveTo>
                  <a:pt x="145" y="100"/>
                </a:moveTo>
                <a:cubicBezTo>
                  <a:pt x="145" y="102"/>
                  <a:pt x="144" y="103"/>
                  <a:pt x="143" y="103"/>
                </a:cubicBezTo>
                <a:cubicBezTo>
                  <a:pt x="18" y="103"/>
                  <a:pt x="18" y="103"/>
                  <a:pt x="18" y="103"/>
                </a:cubicBezTo>
                <a:cubicBezTo>
                  <a:pt x="16" y="103"/>
                  <a:pt x="15" y="102"/>
                  <a:pt x="15" y="100"/>
                </a:cubicBezTo>
                <a:cubicBezTo>
                  <a:pt x="15" y="6"/>
                  <a:pt x="15" y="6"/>
                  <a:pt x="15" y="6"/>
                </a:cubicBezTo>
                <a:cubicBezTo>
                  <a:pt x="145" y="6"/>
                  <a:pt x="145" y="6"/>
                  <a:pt x="145" y="6"/>
                </a:cubicBezTo>
                <a:cubicBezTo>
                  <a:pt x="145" y="100"/>
                  <a:pt x="145" y="100"/>
                  <a:pt x="145" y="100"/>
                </a:cubicBezTo>
                <a:close/>
                <a:moveTo>
                  <a:pt x="80" y="158"/>
                </a:moveTo>
                <a:cubicBezTo>
                  <a:pt x="82" y="158"/>
                  <a:pt x="83" y="157"/>
                  <a:pt x="83" y="156"/>
                </a:cubicBezTo>
                <a:cubicBezTo>
                  <a:pt x="83" y="139"/>
                  <a:pt x="83" y="139"/>
                  <a:pt x="83" y="139"/>
                </a:cubicBezTo>
                <a:cubicBezTo>
                  <a:pt x="102" y="158"/>
                  <a:pt x="102" y="158"/>
                  <a:pt x="102" y="158"/>
                </a:cubicBezTo>
                <a:cubicBezTo>
                  <a:pt x="103" y="158"/>
                  <a:pt x="103" y="158"/>
                  <a:pt x="104" y="158"/>
                </a:cubicBezTo>
                <a:cubicBezTo>
                  <a:pt x="105" y="158"/>
                  <a:pt x="106" y="158"/>
                  <a:pt x="106" y="158"/>
                </a:cubicBezTo>
                <a:cubicBezTo>
                  <a:pt x="107" y="156"/>
                  <a:pt x="107" y="154"/>
                  <a:pt x="106" y="153"/>
                </a:cubicBezTo>
                <a:cubicBezTo>
                  <a:pt x="83" y="130"/>
                  <a:pt x="83" y="130"/>
                  <a:pt x="83" y="130"/>
                </a:cubicBezTo>
                <a:cubicBezTo>
                  <a:pt x="83" y="122"/>
                  <a:pt x="83" y="122"/>
                  <a:pt x="83" y="122"/>
                </a:cubicBezTo>
                <a:cubicBezTo>
                  <a:pt x="95" y="122"/>
                  <a:pt x="95" y="122"/>
                  <a:pt x="95" y="122"/>
                </a:cubicBezTo>
                <a:cubicBezTo>
                  <a:pt x="97" y="122"/>
                  <a:pt x="98" y="120"/>
                  <a:pt x="98" y="119"/>
                </a:cubicBezTo>
                <a:cubicBezTo>
                  <a:pt x="98" y="117"/>
                  <a:pt x="97" y="116"/>
                  <a:pt x="95" y="116"/>
                </a:cubicBezTo>
                <a:cubicBezTo>
                  <a:pt x="66" y="116"/>
                  <a:pt x="66" y="116"/>
                  <a:pt x="66" y="116"/>
                </a:cubicBezTo>
                <a:cubicBezTo>
                  <a:pt x="64" y="116"/>
                  <a:pt x="63" y="117"/>
                  <a:pt x="63" y="119"/>
                </a:cubicBezTo>
                <a:cubicBezTo>
                  <a:pt x="63" y="120"/>
                  <a:pt x="64" y="122"/>
                  <a:pt x="66" y="122"/>
                </a:cubicBezTo>
                <a:cubicBezTo>
                  <a:pt x="77" y="122"/>
                  <a:pt x="77" y="122"/>
                  <a:pt x="77" y="122"/>
                </a:cubicBezTo>
                <a:cubicBezTo>
                  <a:pt x="77" y="130"/>
                  <a:pt x="77" y="130"/>
                  <a:pt x="77" y="130"/>
                </a:cubicBezTo>
                <a:cubicBezTo>
                  <a:pt x="54" y="153"/>
                  <a:pt x="54" y="153"/>
                  <a:pt x="54" y="153"/>
                </a:cubicBezTo>
                <a:cubicBezTo>
                  <a:pt x="53" y="155"/>
                  <a:pt x="53" y="156"/>
                  <a:pt x="54" y="158"/>
                </a:cubicBezTo>
                <a:cubicBezTo>
                  <a:pt x="55" y="158"/>
                  <a:pt x="56" y="158"/>
                  <a:pt x="57" y="158"/>
                </a:cubicBezTo>
                <a:cubicBezTo>
                  <a:pt x="57" y="158"/>
                  <a:pt x="58" y="158"/>
                  <a:pt x="59" y="158"/>
                </a:cubicBezTo>
                <a:cubicBezTo>
                  <a:pt x="77" y="139"/>
                  <a:pt x="77" y="139"/>
                  <a:pt x="77" y="139"/>
                </a:cubicBezTo>
                <a:cubicBezTo>
                  <a:pt x="77" y="156"/>
                  <a:pt x="77" y="156"/>
                  <a:pt x="77" y="156"/>
                </a:cubicBezTo>
                <a:cubicBezTo>
                  <a:pt x="77" y="157"/>
                  <a:pt x="79" y="158"/>
                  <a:pt x="80" y="158"/>
                </a:cubicBezTo>
                <a:close/>
                <a:moveTo>
                  <a:pt x="40" y="87"/>
                </a:moveTo>
                <a:cubicBezTo>
                  <a:pt x="58" y="87"/>
                  <a:pt x="58" y="87"/>
                  <a:pt x="58" y="87"/>
                </a:cubicBezTo>
                <a:cubicBezTo>
                  <a:pt x="60" y="87"/>
                  <a:pt x="61" y="86"/>
                  <a:pt x="61" y="84"/>
                </a:cubicBezTo>
                <a:cubicBezTo>
                  <a:pt x="61" y="58"/>
                  <a:pt x="61" y="58"/>
                  <a:pt x="61" y="58"/>
                </a:cubicBezTo>
                <a:cubicBezTo>
                  <a:pt x="61" y="56"/>
                  <a:pt x="60" y="55"/>
                  <a:pt x="58" y="55"/>
                </a:cubicBezTo>
                <a:cubicBezTo>
                  <a:pt x="40" y="55"/>
                  <a:pt x="40" y="55"/>
                  <a:pt x="40" y="55"/>
                </a:cubicBezTo>
                <a:cubicBezTo>
                  <a:pt x="39" y="55"/>
                  <a:pt x="37" y="56"/>
                  <a:pt x="37" y="58"/>
                </a:cubicBezTo>
                <a:cubicBezTo>
                  <a:pt x="37" y="84"/>
                  <a:pt x="37" y="84"/>
                  <a:pt x="37" y="84"/>
                </a:cubicBezTo>
                <a:cubicBezTo>
                  <a:pt x="37" y="86"/>
                  <a:pt x="39" y="87"/>
                  <a:pt x="40" y="87"/>
                </a:cubicBezTo>
                <a:close/>
                <a:moveTo>
                  <a:pt x="43" y="61"/>
                </a:moveTo>
                <a:cubicBezTo>
                  <a:pt x="55" y="61"/>
                  <a:pt x="55" y="61"/>
                  <a:pt x="55" y="61"/>
                </a:cubicBezTo>
                <a:cubicBezTo>
                  <a:pt x="55" y="81"/>
                  <a:pt x="55" y="81"/>
                  <a:pt x="55" y="81"/>
                </a:cubicBezTo>
                <a:cubicBezTo>
                  <a:pt x="43" y="81"/>
                  <a:pt x="43" y="81"/>
                  <a:pt x="43" y="81"/>
                </a:cubicBezTo>
                <a:lnTo>
                  <a:pt x="43" y="61"/>
                </a:lnTo>
                <a:close/>
                <a:moveTo>
                  <a:pt x="102" y="87"/>
                </a:moveTo>
                <a:cubicBezTo>
                  <a:pt x="120" y="87"/>
                  <a:pt x="120" y="87"/>
                  <a:pt x="120" y="87"/>
                </a:cubicBezTo>
                <a:cubicBezTo>
                  <a:pt x="121" y="87"/>
                  <a:pt x="123" y="86"/>
                  <a:pt x="123" y="84"/>
                </a:cubicBezTo>
                <a:cubicBezTo>
                  <a:pt x="123" y="42"/>
                  <a:pt x="123" y="42"/>
                  <a:pt x="123" y="42"/>
                </a:cubicBezTo>
                <a:cubicBezTo>
                  <a:pt x="123" y="41"/>
                  <a:pt x="121" y="40"/>
                  <a:pt x="120" y="40"/>
                </a:cubicBezTo>
                <a:cubicBezTo>
                  <a:pt x="102" y="40"/>
                  <a:pt x="102" y="40"/>
                  <a:pt x="102" y="40"/>
                </a:cubicBezTo>
                <a:cubicBezTo>
                  <a:pt x="100" y="40"/>
                  <a:pt x="99" y="41"/>
                  <a:pt x="99" y="42"/>
                </a:cubicBezTo>
                <a:cubicBezTo>
                  <a:pt x="99" y="84"/>
                  <a:pt x="99" y="84"/>
                  <a:pt x="99" y="84"/>
                </a:cubicBezTo>
                <a:cubicBezTo>
                  <a:pt x="99" y="86"/>
                  <a:pt x="100" y="87"/>
                  <a:pt x="102" y="87"/>
                </a:cubicBezTo>
                <a:close/>
                <a:moveTo>
                  <a:pt x="105" y="45"/>
                </a:moveTo>
                <a:cubicBezTo>
                  <a:pt x="117" y="45"/>
                  <a:pt x="117" y="45"/>
                  <a:pt x="117" y="45"/>
                </a:cubicBezTo>
                <a:cubicBezTo>
                  <a:pt x="117" y="81"/>
                  <a:pt x="117" y="81"/>
                  <a:pt x="117" y="81"/>
                </a:cubicBezTo>
                <a:cubicBezTo>
                  <a:pt x="105" y="81"/>
                  <a:pt x="105" y="81"/>
                  <a:pt x="105" y="81"/>
                </a:cubicBezTo>
                <a:lnTo>
                  <a:pt x="105" y="45"/>
                </a:lnTo>
                <a:close/>
                <a:moveTo>
                  <a:pt x="71" y="87"/>
                </a:moveTo>
                <a:cubicBezTo>
                  <a:pt x="89" y="87"/>
                  <a:pt x="89" y="87"/>
                  <a:pt x="89" y="87"/>
                </a:cubicBezTo>
                <a:cubicBezTo>
                  <a:pt x="91" y="87"/>
                  <a:pt x="92" y="86"/>
                  <a:pt x="92" y="84"/>
                </a:cubicBezTo>
                <a:cubicBezTo>
                  <a:pt x="92" y="24"/>
                  <a:pt x="92" y="24"/>
                  <a:pt x="92" y="24"/>
                </a:cubicBezTo>
                <a:cubicBezTo>
                  <a:pt x="92" y="23"/>
                  <a:pt x="91" y="21"/>
                  <a:pt x="89" y="21"/>
                </a:cubicBezTo>
                <a:cubicBezTo>
                  <a:pt x="71" y="21"/>
                  <a:pt x="71" y="21"/>
                  <a:pt x="71" y="21"/>
                </a:cubicBezTo>
                <a:cubicBezTo>
                  <a:pt x="69" y="21"/>
                  <a:pt x="68" y="23"/>
                  <a:pt x="68" y="24"/>
                </a:cubicBezTo>
                <a:cubicBezTo>
                  <a:pt x="68" y="84"/>
                  <a:pt x="68" y="84"/>
                  <a:pt x="68" y="84"/>
                </a:cubicBezTo>
                <a:cubicBezTo>
                  <a:pt x="68" y="86"/>
                  <a:pt x="69" y="87"/>
                  <a:pt x="71" y="87"/>
                </a:cubicBezTo>
                <a:close/>
                <a:moveTo>
                  <a:pt x="74" y="27"/>
                </a:moveTo>
                <a:cubicBezTo>
                  <a:pt x="86" y="27"/>
                  <a:pt x="86" y="27"/>
                  <a:pt x="86" y="27"/>
                </a:cubicBezTo>
                <a:cubicBezTo>
                  <a:pt x="86" y="81"/>
                  <a:pt x="86" y="81"/>
                  <a:pt x="86" y="81"/>
                </a:cubicBezTo>
                <a:cubicBezTo>
                  <a:pt x="74" y="81"/>
                  <a:pt x="74" y="81"/>
                  <a:pt x="74" y="81"/>
                </a:cubicBezTo>
                <a:cubicBezTo>
                  <a:pt x="74" y="27"/>
                  <a:pt x="74" y="27"/>
                  <a:pt x="74" y="2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42"/>
          <p:cNvSpPr/>
          <p:nvPr/>
        </p:nvSpPr>
        <p:spPr>
          <a:xfrm>
            <a:off x="6594250" y="3083450"/>
            <a:ext cx="386950" cy="477900"/>
          </a:xfrm>
          <a:custGeom>
            <a:rect b="b" l="l" r="r" t="t"/>
            <a:pathLst>
              <a:path extrusionOk="0" h="158" w="160">
                <a:moveTo>
                  <a:pt x="18" y="109"/>
                </a:moveTo>
                <a:cubicBezTo>
                  <a:pt x="143" y="109"/>
                  <a:pt x="143" y="109"/>
                  <a:pt x="143" y="109"/>
                </a:cubicBezTo>
                <a:cubicBezTo>
                  <a:pt x="148" y="109"/>
                  <a:pt x="151" y="105"/>
                  <a:pt x="151" y="100"/>
                </a:cubicBezTo>
                <a:cubicBezTo>
                  <a:pt x="151" y="6"/>
                  <a:pt x="151" y="6"/>
                  <a:pt x="151" y="6"/>
                </a:cubicBezTo>
                <a:cubicBezTo>
                  <a:pt x="157" y="6"/>
                  <a:pt x="157" y="6"/>
                  <a:pt x="157" y="6"/>
                </a:cubicBezTo>
                <a:cubicBezTo>
                  <a:pt x="159" y="6"/>
                  <a:pt x="160" y="5"/>
                  <a:pt x="160" y="3"/>
                </a:cubicBezTo>
                <a:cubicBezTo>
                  <a:pt x="160" y="1"/>
                  <a:pt x="159" y="0"/>
                  <a:pt x="157" y="0"/>
                </a:cubicBezTo>
                <a:cubicBezTo>
                  <a:pt x="3" y="0"/>
                  <a:pt x="3" y="0"/>
                  <a:pt x="3" y="0"/>
                </a:cubicBezTo>
                <a:cubicBezTo>
                  <a:pt x="1" y="0"/>
                  <a:pt x="0" y="1"/>
                  <a:pt x="0" y="3"/>
                </a:cubicBezTo>
                <a:cubicBezTo>
                  <a:pt x="0" y="5"/>
                  <a:pt x="1" y="6"/>
                  <a:pt x="3" y="6"/>
                </a:cubicBezTo>
                <a:cubicBezTo>
                  <a:pt x="9" y="6"/>
                  <a:pt x="9" y="6"/>
                  <a:pt x="9" y="6"/>
                </a:cubicBezTo>
                <a:cubicBezTo>
                  <a:pt x="9" y="100"/>
                  <a:pt x="9" y="100"/>
                  <a:pt x="9" y="100"/>
                </a:cubicBezTo>
                <a:cubicBezTo>
                  <a:pt x="9" y="105"/>
                  <a:pt x="13" y="109"/>
                  <a:pt x="18" y="109"/>
                </a:cubicBezTo>
                <a:close/>
                <a:moveTo>
                  <a:pt x="145" y="100"/>
                </a:moveTo>
                <a:cubicBezTo>
                  <a:pt x="145" y="102"/>
                  <a:pt x="144" y="103"/>
                  <a:pt x="143" y="103"/>
                </a:cubicBezTo>
                <a:cubicBezTo>
                  <a:pt x="18" y="103"/>
                  <a:pt x="18" y="103"/>
                  <a:pt x="18" y="103"/>
                </a:cubicBezTo>
                <a:cubicBezTo>
                  <a:pt x="16" y="103"/>
                  <a:pt x="15" y="102"/>
                  <a:pt x="15" y="100"/>
                </a:cubicBezTo>
                <a:cubicBezTo>
                  <a:pt x="15" y="6"/>
                  <a:pt x="15" y="6"/>
                  <a:pt x="15" y="6"/>
                </a:cubicBezTo>
                <a:cubicBezTo>
                  <a:pt x="145" y="6"/>
                  <a:pt x="145" y="6"/>
                  <a:pt x="145" y="6"/>
                </a:cubicBezTo>
                <a:cubicBezTo>
                  <a:pt x="145" y="100"/>
                  <a:pt x="145" y="100"/>
                  <a:pt x="145" y="100"/>
                </a:cubicBezTo>
                <a:close/>
                <a:moveTo>
                  <a:pt x="80" y="158"/>
                </a:moveTo>
                <a:cubicBezTo>
                  <a:pt x="82" y="158"/>
                  <a:pt x="83" y="157"/>
                  <a:pt x="83" y="156"/>
                </a:cubicBezTo>
                <a:cubicBezTo>
                  <a:pt x="83" y="139"/>
                  <a:pt x="83" y="139"/>
                  <a:pt x="83" y="139"/>
                </a:cubicBezTo>
                <a:cubicBezTo>
                  <a:pt x="102" y="158"/>
                  <a:pt x="102" y="158"/>
                  <a:pt x="102" y="158"/>
                </a:cubicBezTo>
                <a:cubicBezTo>
                  <a:pt x="103" y="158"/>
                  <a:pt x="103" y="158"/>
                  <a:pt x="104" y="158"/>
                </a:cubicBezTo>
                <a:cubicBezTo>
                  <a:pt x="105" y="158"/>
                  <a:pt x="106" y="158"/>
                  <a:pt x="106" y="158"/>
                </a:cubicBezTo>
                <a:cubicBezTo>
                  <a:pt x="107" y="156"/>
                  <a:pt x="107" y="154"/>
                  <a:pt x="106" y="153"/>
                </a:cubicBezTo>
                <a:cubicBezTo>
                  <a:pt x="83" y="130"/>
                  <a:pt x="83" y="130"/>
                  <a:pt x="83" y="130"/>
                </a:cubicBezTo>
                <a:cubicBezTo>
                  <a:pt x="83" y="122"/>
                  <a:pt x="83" y="122"/>
                  <a:pt x="83" y="122"/>
                </a:cubicBezTo>
                <a:cubicBezTo>
                  <a:pt x="95" y="122"/>
                  <a:pt x="95" y="122"/>
                  <a:pt x="95" y="122"/>
                </a:cubicBezTo>
                <a:cubicBezTo>
                  <a:pt x="97" y="122"/>
                  <a:pt x="98" y="120"/>
                  <a:pt x="98" y="119"/>
                </a:cubicBezTo>
                <a:cubicBezTo>
                  <a:pt x="98" y="117"/>
                  <a:pt x="97" y="116"/>
                  <a:pt x="95" y="116"/>
                </a:cubicBezTo>
                <a:cubicBezTo>
                  <a:pt x="66" y="116"/>
                  <a:pt x="66" y="116"/>
                  <a:pt x="66" y="116"/>
                </a:cubicBezTo>
                <a:cubicBezTo>
                  <a:pt x="64" y="116"/>
                  <a:pt x="63" y="117"/>
                  <a:pt x="63" y="119"/>
                </a:cubicBezTo>
                <a:cubicBezTo>
                  <a:pt x="63" y="120"/>
                  <a:pt x="64" y="122"/>
                  <a:pt x="66" y="122"/>
                </a:cubicBezTo>
                <a:cubicBezTo>
                  <a:pt x="77" y="122"/>
                  <a:pt x="77" y="122"/>
                  <a:pt x="77" y="122"/>
                </a:cubicBezTo>
                <a:cubicBezTo>
                  <a:pt x="77" y="130"/>
                  <a:pt x="77" y="130"/>
                  <a:pt x="77" y="130"/>
                </a:cubicBezTo>
                <a:cubicBezTo>
                  <a:pt x="54" y="153"/>
                  <a:pt x="54" y="153"/>
                  <a:pt x="54" y="153"/>
                </a:cubicBezTo>
                <a:cubicBezTo>
                  <a:pt x="53" y="155"/>
                  <a:pt x="53" y="156"/>
                  <a:pt x="54" y="158"/>
                </a:cubicBezTo>
                <a:cubicBezTo>
                  <a:pt x="55" y="158"/>
                  <a:pt x="56" y="158"/>
                  <a:pt x="57" y="158"/>
                </a:cubicBezTo>
                <a:cubicBezTo>
                  <a:pt x="57" y="158"/>
                  <a:pt x="58" y="158"/>
                  <a:pt x="59" y="158"/>
                </a:cubicBezTo>
                <a:cubicBezTo>
                  <a:pt x="77" y="139"/>
                  <a:pt x="77" y="139"/>
                  <a:pt x="77" y="139"/>
                </a:cubicBezTo>
                <a:cubicBezTo>
                  <a:pt x="77" y="156"/>
                  <a:pt x="77" y="156"/>
                  <a:pt x="77" y="156"/>
                </a:cubicBezTo>
                <a:cubicBezTo>
                  <a:pt x="77" y="157"/>
                  <a:pt x="79" y="158"/>
                  <a:pt x="80" y="158"/>
                </a:cubicBezTo>
                <a:close/>
                <a:moveTo>
                  <a:pt x="40" y="87"/>
                </a:moveTo>
                <a:cubicBezTo>
                  <a:pt x="58" y="87"/>
                  <a:pt x="58" y="87"/>
                  <a:pt x="58" y="87"/>
                </a:cubicBezTo>
                <a:cubicBezTo>
                  <a:pt x="60" y="87"/>
                  <a:pt x="61" y="86"/>
                  <a:pt x="61" y="84"/>
                </a:cubicBezTo>
                <a:cubicBezTo>
                  <a:pt x="61" y="58"/>
                  <a:pt x="61" y="58"/>
                  <a:pt x="61" y="58"/>
                </a:cubicBezTo>
                <a:cubicBezTo>
                  <a:pt x="61" y="56"/>
                  <a:pt x="60" y="55"/>
                  <a:pt x="58" y="55"/>
                </a:cubicBezTo>
                <a:cubicBezTo>
                  <a:pt x="40" y="55"/>
                  <a:pt x="40" y="55"/>
                  <a:pt x="40" y="55"/>
                </a:cubicBezTo>
                <a:cubicBezTo>
                  <a:pt x="39" y="55"/>
                  <a:pt x="37" y="56"/>
                  <a:pt x="37" y="58"/>
                </a:cubicBezTo>
                <a:cubicBezTo>
                  <a:pt x="37" y="84"/>
                  <a:pt x="37" y="84"/>
                  <a:pt x="37" y="84"/>
                </a:cubicBezTo>
                <a:cubicBezTo>
                  <a:pt x="37" y="86"/>
                  <a:pt x="39" y="87"/>
                  <a:pt x="40" y="87"/>
                </a:cubicBezTo>
                <a:close/>
                <a:moveTo>
                  <a:pt x="43" y="61"/>
                </a:moveTo>
                <a:cubicBezTo>
                  <a:pt x="55" y="61"/>
                  <a:pt x="55" y="61"/>
                  <a:pt x="55" y="61"/>
                </a:cubicBezTo>
                <a:cubicBezTo>
                  <a:pt x="55" y="81"/>
                  <a:pt x="55" y="81"/>
                  <a:pt x="55" y="81"/>
                </a:cubicBezTo>
                <a:cubicBezTo>
                  <a:pt x="43" y="81"/>
                  <a:pt x="43" y="81"/>
                  <a:pt x="43" y="81"/>
                </a:cubicBezTo>
                <a:lnTo>
                  <a:pt x="43" y="61"/>
                </a:lnTo>
                <a:close/>
                <a:moveTo>
                  <a:pt x="102" y="87"/>
                </a:moveTo>
                <a:cubicBezTo>
                  <a:pt x="120" y="87"/>
                  <a:pt x="120" y="87"/>
                  <a:pt x="120" y="87"/>
                </a:cubicBezTo>
                <a:cubicBezTo>
                  <a:pt x="121" y="87"/>
                  <a:pt x="123" y="86"/>
                  <a:pt x="123" y="84"/>
                </a:cubicBezTo>
                <a:cubicBezTo>
                  <a:pt x="123" y="42"/>
                  <a:pt x="123" y="42"/>
                  <a:pt x="123" y="42"/>
                </a:cubicBezTo>
                <a:cubicBezTo>
                  <a:pt x="123" y="41"/>
                  <a:pt x="121" y="40"/>
                  <a:pt x="120" y="40"/>
                </a:cubicBezTo>
                <a:cubicBezTo>
                  <a:pt x="102" y="40"/>
                  <a:pt x="102" y="40"/>
                  <a:pt x="102" y="40"/>
                </a:cubicBezTo>
                <a:cubicBezTo>
                  <a:pt x="100" y="40"/>
                  <a:pt x="99" y="41"/>
                  <a:pt x="99" y="42"/>
                </a:cubicBezTo>
                <a:cubicBezTo>
                  <a:pt x="99" y="84"/>
                  <a:pt x="99" y="84"/>
                  <a:pt x="99" y="84"/>
                </a:cubicBezTo>
                <a:cubicBezTo>
                  <a:pt x="99" y="86"/>
                  <a:pt x="100" y="87"/>
                  <a:pt x="102" y="87"/>
                </a:cubicBezTo>
                <a:close/>
                <a:moveTo>
                  <a:pt x="105" y="45"/>
                </a:moveTo>
                <a:cubicBezTo>
                  <a:pt x="117" y="45"/>
                  <a:pt x="117" y="45"/>
                  <a:pt x="117" y="45"/>
                </a:cubicBezTo>
                <a:cubicBezTo>
                  <a:pt x="117" y="81"/>
                  <a:pt x="117" y="81"/>
                  <a:pt x="117" y="81"/>
                </a:cubicBezTo>
                <a:cubicBezTo>
                  <a:pt x="105" y="81"/>
                  <a:pt x="105" y="81"/>
                  <a:pt x="105" y="81"/>
                </a:cubicBezTo>
                <a:lnTo>
                  <a:pt x="105" y="45"/>
                </a:lnTo>
                <a:close/>
                <a:moveTo>
                  <a:pt x="71" y="87"/>
                </a:moveTo>
                <a:cubicBezTo>
                  <a:pt x="89" y="87"/>
                  <a:pt x="89" y="87"/>
                  <a:pt x="89" y="87"/>
                </a:cubicBezTo>
                <a:cubicBezTo>
                  <a:pt x="91" y="87"/>
                  <a:pt x="92" y="86"/>
                  <a:pt x="92" y="84"/>
                </a:cubicBezTo>
                <a:cubicBezTo>
                  <a:pt x="92" y="24"/>
                  <a:pt x="92" y="24"/>
                  <a:pt x="92" y="24"/>
                </a:cubicBezTo>
                <a:cubicBezTo>
                  <a:pt x="92" y="23"/>
                  <a:pt x="91" y="21"/>
                  <a:pt x="89" y="21"/>
                </a:cubicBezTo>
                <a:cubicBezTo>
                  <a:pt x="71" y="21"/>
                  <a:pt x="71" y="21"/>
                  <a:pt x="71" y="21"/>
                </a:cubicBezTo>
                <a:cubicBezTo>
                  <a:pt x="69" y="21"/>
                  <a:pt x="68" y="23"/>
                  <a:pt x="68" y="24"/>
                </a:cubicBezTo>
                <a:cubicBezTo>
                  <a:pt x="68" y="84"/>
                  <a:pt x="68" y="84"/>
                  <a:pt x="68" y="84"/>
                </a:cubicBezTo>
                <a:cubicBezTo>
                  <a:pt x="68" y="86"/>
                  <a:pt x="69" y="87"/>
                  <a:pt x="71" y="87"/>
                </a:cubicBezTo>
                <a:close/>
                <a:moveTo>
                  <a:pt x="74" y="27"/>
                </a:moveTo>
                <a:cubicBezTo>
                  <a:pt x="86" y="27"/>
                  <a:pt x="86" y="27"/>
                  <a:pt x="86" y="27"/>
                </a:cubicBezTo>
                <a:cubicBezTo>
                  <a:pt x="86" y="81"/>
                  <a:pt x="86" y="81"/>
                  <a:pt x="86" y="81"/>
                </a:cubicBezTo>
                <a:cubicBezTo>
                  <a:pt x="74" y="81"/>
                  <a:pt x="74" y="81"/>
                  <a:pt x="74" y="81"/>
                </a:cubicBezTo>
                <a:cubicBezTo>
                  <a:pt x="74" y="27"/>
                  <a:pt x="74" y="27"/>
                  <a:pt x="74" y="2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4" name="Shape 414"/>
        <p:cNvGrpSpPr/>
        <p:nvPr/>
      </p:nvGrpSpPr>
      <p:grpSpPr>
        <a:xfrm>
          <a:off x="0" y="0"/>
          <a:ext cx="0" cy="0"/>
          <a:chOff x="0" y="0"/>
          <a:chExt cx="0" cy="0"/>
        </a:xfrm>
      </p:grpSpPr>
      <p:sp>
        <p:nvSpPr>
          <p:cNvPr id="415" name="Google Shape;415;p43"/>
          <p:cNvSpPr txBox="1"/>
          <p:nvPr/>
        </p:nvSpPr>
        <p:spPr>
          <a:xfrm>
            <a:off x="396975" y="4404375"/>
            <a:ext cx="4792200" cy="2547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200"/>
              </a:spcBef>
              <a:spcAft>
                <a:spcPts val="0"/>
              </a:spcAft>
              <a:buClr>
                <a:srgbClr val="000000"/>
              </a:buClr>
              <a:buSzPts val="800"/>
              <a:buFont typeface="Arial"/>
              <a:buNone/>
            </a:pPr>
            <a:r>
              <a:rPr b="1" lang="ko" sz="1300">
                <a:solidFill>
                  <a:schemeClr val="dk1"/>
                </a:solidFill>
                <a:latin typeface="Open Sans"/>
                <a:ea typeface="Open Sans"/>
                <a:cs typeface="Open Sans"/>
                <a:sym typeface="Open Sans"/>
              </a:rPr>
              <a:t>두 개 이상</a:t>
            </a:r>
            <a:r>
              <a:rPr lang="ko" sz="1300">
                <a:solidFill>
                  <a:schemeClr val="dk1"/>
                </a:solidFill>
                <a:latin typeface="Open Sans"/>
                <a:ea typeface="Open Sans"/>
                <a:cs typeface="Open Sans"/>
                <a:sym typeface="Open Sans"/>
              </a:rPr>
              <a:t>의 코호트를 </a:t>
            </a:r>
            <a:r>
              <a:rPr b="1" lang="ko" sz="1300">
                <a:solidFill>
                  <a:schemeClr val="dk1"/>
                </a:solidFill>
                <a:latin typeface="Open Sans"/>
                <a:ea typeface="Open Sans"/>
                <a:cs typeface="Open Sans"/>
                <a:sym typeface="Open Sans"/>
              </a:rPr>
              <a:t>동시에</a:t>
            </a:r>
            <a:r>
              <a:rPr lang="ko" sz="1300">
                <a:solidFill>
                  <a:schemeClr val="dk1"/>
                </a:solidFill>
                <a:latin typeface="Open Sans"/>
                <a:ea typeface="Open Sans"/>
                <a:cs typeface="Open Sans"/>
                <a:sym typeface="Open Sans"/>
              </a:rPr>
              <a:t> </a:t>
            </a:r>
            <a:r>
              <a:rPr b="1" lang="ko" sz="1300">
                <a:solidFill>
                  <a:schemeClr val="dk1"/>
                </a:solidFill>
                <a:latin typeface="Open Sans"/>
                <a:ea typeface="Open Sans"/>
                <a:cs typeface="Open Sans"/>
                <a:sym typeface="Open Sans"/>
              </a:rPr>
              <a:t>비교, 분석</a:t>
            </a:r>
            <a:r>
              <a:rPr lang="ko" sz="1300">
                <a:solidFill>
                  <a:schemeClr val="dk1"/>
                </a:solidFill>
                <a:latin typeface="Open Sans"/>
                <a:ea typeface="Open Sans"/>
                <a:cs typeface="Open Sans"/>
                <a:sym typeface="Open Sans"/>
              </a:rPr>
              <a:t>할 수 있는 기능 </a:t>
            </a:r>
            <a:endParaRPr b="0" i="0" sz="1600" u="none" cap="none" strike="noStrike">
              <a:solidFill>
                <a:srgbClr val="000000"/>
              </a:solidFill>
              <a:latin typeface="Arial"/>
              <a:ea typeface="Arial"/>
              <a:cs typeface="Arial"/>
              <a:sym typeface="Arial"/>
            </a:endParaRPr>
          </a:p>
        </p:txBody>
      </p:sp>
      <p:sp>
        <p:nvSpPr>
          <p:cNvPr id="416" name="Google Shape;416;p43"/>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풍부한 시각화 기능</a:t>
            </a:r>
            <a:r>
              <a:rPr lang="ko" sz="1400"/>
              <a:t> </a:t>
            </a:r>
            <a:r>
              <a:rPr lang="ko" sz="1300"/>
              <a:t>:</a:t>
            </a:r>
            <a:r>
              <a:rPr lang="ko" sz="1400"/>
              <a:t> </a:t>
            </a:r>
            <a:r>
              <a:rPr lang="ko" sz="2000">
                <a:solidFill>
                  <a:schemeClr val="accent1"/>
                </a:solidFill>
              </a:rPr>
              <a:t>다중 코호트 통계</a:t>
            </a:r>
            <a:endParaRPr sz="2000">
              <a:solidFill>
                <a:srgbClr val="1D46F3"/>
              </a:solidFill>
            </a:endParaRPr>
          </a:p>
        </p:txBody>
      </p:sp>
      <p:pic>
        <p:nvPicPr>
          <p:cNvPr id="417" name="Google Shape;417;p43"/>
          <p:cNvPicPr preferRelativeResize="0"/>
          <p:nvPr/>
        </p:nvPicPr>
        <p:blipFill>
          <a:blip r:embed="rId3">
            <a:alphaModFix/>
          </a:blip>
          <a:stretch>
            <a:fillRect/>
          </a:stretch>
        </p:blipFill>
        <p:spPr>
          <a:xfrm>
            <a:off x="396975" y="1807163"/>
            <a:ext cx="3397852" cy="1978264"/>
          </a:xfrm>
          <a:prstGeom prst="rect">
            <a:avLst/>
          </a:prstGeom>
          <a:noFill/>
          <a:ln cap="flat" cmpd="sng" w="9525">
            <a:solidFill>
              <a:schemeClr val="dk1"/>
            </a:solidFill>
            <a:prstDash val="solid"/>
            <a:round/>
            <a:headEnd len="sm" w="sm" type="none"/>
            <a:tailEnd len="sm" w="sm" type="none"/>
          </a:ln>
        </p:spPr>
      </p:pic>
      <p:sp>
        <p:nvSpPr>
          <p:cNvPr id="418" name="Google Shape;418;p43"/>
          <p:cNvSpPr txBox="1"/>
          <p:nvPr/>
        </p:nvSpPr>
        <p:spPr>
          <a:xfrm>
            <a:off x="1522000" y="3785425"/>
            <a:ext cx="11478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chemeClr val="dk1"/>
                </a:solidFill>
                <a:latin typeface="Montserrat"/>
                <a:ea typeface="Montserrat"/>
                <a:cs typeface="Montserrat"/>
                <a:sym typeface="Montserrat"/>
              </a:rPr>
              <a:t>성비 도넛 차트 </a:t>
            </a:r>
            <a:endParaRPr b="1" sz="1000">
              <a:solidFill>
                <a:schemeClr val="dk1"/>
              </a:solidFill>
              <a:latin typeface="Montserrat"/>
              <a:ea typeface="Montserrat"/>
              <a:cs typeface="Montserrat"/>
              <a:sym typeface="Montserrat"/>
            </a:endParaRPr>
          </a:p>
        </p:txBody>
      </p:sp>
      <p:sp>
        <p:nvSpPr>
          <p:cNvPr id="419" name="Google Shape;419;p43"/>
          <p:cNvSpPr txBox="1"/>
          <p:nvPr/>
        </p:nvSpPr>
        <p:spPr>
          <a:xfrm>
            <a:off x="5433775" y="2360047"/>
            <a:ext cx="21726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chemeClr val="dk1"/>
                </a:solidFill>
                <a:latin typeface="Montserrat"/>
                <a:ea typeface="Montserrat"/>
                <a:cs typeface="Montserrat"/>
                <a:sym typeface="Montserrat"/>
              </a:rPr>
              <a:t>방문횟수 분포 꺾은선 그래프</a:t>
            </a:r>
            <a:endParaRPr b="1" sz="1000">
              <a:solidFill>
                <a:schemeClr val="dk1"/>
              </a:solidFill>
              <a:latin typeface="Montserrat"/>
              <a:ea typeface="Montserrat"/>
              <a:cs typeface="Montserrat"/>
              <a:sym typeface="Montserrat"/>
            </a:endParaRPr>
          </a:p>
        </p:txBody>
      </p:sp>
      <p:pic>
        <p:nvPicPr>
          <p:cNvPr id="420" name="Google Shape;420;p43"/>
          <p:cNvPicPr preferRelativeResize="0"/>
          <p:nvPr/>
        </p:nvPicPr>
        <p:blipFill>
          <a:blip r:embed="rId4">
            <a:alphaModFix/>
          </a:blip>
          <a:stretch>
            <a:fillRect/>
          </a:stretch>
        </p:blipFill>
        <p:spPr>
          <a:xfrm>
            <a:off x="5470188" y="2714257"/>
            <a:ext cx="3385226" cy="1457725"/>
          </a:xfrm>
          <a:prstGeom prst="rect">
            <a:avLst/>
          </a:prstGeom>
          <a:noFill/>
          <a:ln cap="flat" cmpd="sng" w="9525">
            <a:solidFill>
              <a:schemeClr val="dk1"/>
            </a:solidFill>
            <a:prstDash val="solid"/>
            <a:round/>
            <a:headEnd len="sm" w="sm" type="none"/>
            <a:tailEnd len="sm" w="sm" type="none"/>
          </a:ln>
        </p:spPr>
      </p:pic>
      <p:sp>
        <p:nvSpPr>
          <p:cNvPr id="421" name="Google Shape;421;p43"/>
          <p:cNvSpPr txBox="1"/>
          <p:nvPr/>
        </p:nvSpPr>
        <p:spPr>
          <a:xfrm>
            <a:off x="6057238" y="4193419"/>
            <a:ext cx="25245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chemeClr val="dk1"/>
                </a:solidFill>
                <a:latin typeface="Montserrat"/>
                <a:ea typeface="Montserrat"/>
                <a:cs typeface="Montserrat"/>
                <a:sym typeface="Montserrat"/>
              </a:rPr>
              <a:t>가장 많이 처방된 약물 10개 막대 그래프</a:t>
            </a:r>
            <a:endParaRPr b="1" sz="1000">
              <a:solidFill>
                <a:schemeClr val="dk1"/>
              </a:solidFill>
              <a:latin typeface="Montserrat"/>
              <a:ea typeface="Montserrat"/>
              <a:cs typeface="Montserrat"/>
              <a:sym typeface="Montserrat"/>
            </a:endParaRPr>
          </a:p>
        </p:txBody>
      </p:sp>
      <p:pic>
        <p:nvPicPr>
          <p:cNvPr id="422" name="Google Shape;422;p43"/>
          <p:cNvPicPr preferRelativeResize="0"/>
          <p:nvPr/>
        </p:nvPicPr>
        <p:blipFill>
          <a:blip r:embed="rId5">
            <a:alphaModFix/>
          </a:blip>
          <a:stretch>
            <a:fillRect/>
          </a:stretch>
        </p:blipFill>
        <p:spPr>
          <a:xfrm>
            <a:off x="4184750" y="1377103"/>
            <a:ext cx="4670674" cy="982950"/>
          </a:xfrm>
          <a:prstGeom prst="rect">
            <a:avLst/>
          </a:prstGeom>
          <a:noFill/>
          <a:ln cap="flat" cmpd="sng" w="9525">
            <a:solidFill>
              <a:schemeClr val="dk1"/>
            </a:solidFill>
            <a:prstDash val="solid"/>
            <a:round/>
            <a:headEnd len="sm" w="sm" type="none"/>
            <a:tailEnd len="sm" w="sm" type="none"/>
          </a:ln>
        </p:spPr>
      </p:pic>
      <p:pic>
        <p:nvPicPr>
          <p:cNvPr id="423" name="Google Shape;423;p43"/>
          <p:cNvPicPr preferRelativeResize="0"/>
          <p:nvPr/>
        </p:nvPicPr>
        <p:blipFill rotWithShape="1">
          <a:blip r:embed="rId6">
            <a:alphaModFix/>
          </a:blip>
          <a:srcRect b="6533" l="22492" r="7282" t="0"/>
          <a:stretch/>
        </p:blipFill>
        <p:spPr>
          <a:xfrm>
            <a:off x="4107400" y="2571750"/>
            <a:ext cx="1503900" cy="1457700"/>
          </a:xfrm>
          <a:prstGeom prst="ellipse">
            <a:avLst/>
          </a:prstGeom>
          <a:noFill/>
          <a:ln>
            <a:noFill/>
          </a:ln>
          <a:effectLst>
            <a:outerShdw blurRad="57150" rotWithShape="0" algn="bl" dir="5400000" dist="19050">
              <a:srgbClr val="000000">
                <a:alpha val="50000"/>
              </a:srgbClr>
            </a:outerShdw>
          </a:effectLst>
        </p:spPr>
      </p:pic>
      <p:cxnSp>
        <p:nvCxnSpPr>
          <p:cNvPr id="424" name="Google Shape;424;p43"/>
          <p:cNvCxnSpPr>
            <a:stCxn id="423" idx="0"/>
          </p:cNvCxnSpPr>
          <p:nvPr/>
        </p:nvCxnSpPr>
        <p:spPr>
          <a:xfrm>
            <a:off x="4859350" y="2571750"/>
            <a:ext cx="1536900" cy="240300"/>
          </a:xfrm>
          <a:prstGeom prst="straightConnector1">
            <a:avLst/>
          </a:prstGeom>
          <a:noFill/>
          <a:ln cap="flat" cmpd="sng" w="9525">
            <a:solidFill>
              <a:srgbClr val="999999"/>
            </a:solidFill>
            <a:prstDash val="solid"/>
            <a:round/>
            <a:headEnd len="med" w="med" type="none"/>
            <a:tailEnd len="med" w="med" type="none"/>
          </a:ln>
        </p:spPr>
      </p:cxnSp>
      <p:cxnSp>
        <p:nvCxnSpPr>
          <p:cNvPr id="425" name="Google Shape;425;p43"/>
          <p:cNvCxnSpPr>
            <a:stCxn id="423" idx="5"/>
          </p:cNvCxnSpPr>
          <p:nvPr/>
        </p:nvCxnSpPr>
        <p:spPr>
          <a:xfrm flipH="1" rot="10800000">
            <a:off x="5391059" y="2926175"/>
            <a:ext cx="999300" cy="889800"/>
          </a:xfrm>
          <a:prstGeom prst="straightConnector1">
            <a:avLst/>
          </a:prstGeom>
          <a:noFill/>
          <a:ln cap="flat" cmpd="sng" w="9525">
            <a:solidFill>
              <a:srgbClr val="999999"/>
            </a:solidFill>
            <a:prstDash val="solid"/>
            <a:round/>
            <a:headEnd len="med" w="med" type="none"/>
            <a:tailEnd len="med" w="med" type="none"/>
          </a:ln>
        </p:spPr>
      </p:cxnSp>
      <p:sp>
        <p:nvSpPr>
          <p:cNvPr id="426" name="Google Shape;426;p43"/>
          <p:cNvSpPr txBox="1"/>
          <p:nvPr/>
        </p:nvSpPr>
        <p:spPr>
          <a:xfrm>
            <a:off x="4207000" y="4047563"/>
            <a:ext cx="130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1"/>
                </a:solidFill>
                <a:latin typeface="Open Sans"/>
                <a:ea typeface="Open Sans"/>
                <a:cs typeface="Open Sans"/>
                <a:sym typeface="Open Sans"/>
              </a:rPr>
              <a:t>기준 코호트 선택 가능</a:t>
            </a:r>
            <a:endParaRPr sz="1000">
              <a:solidFill>
                <a:schemeClr val="dk1"/>
              </a:solidFill>
              <a:latin typeface="Open Sans"/>
              <a:ea typeface="Open Sans"/>
              <a:cs typeface="Open Sans"/>
              <a:sym typeface="Open Sans"/>
            </a:endParaRPr>
          </a:p>
        </p:txBody>
      </p:sp>
      <p:sp>
        <p:nvSpPr>
          <p:cNvPr id="427" name="Google Shape;427;p43"/>
          <p:cNvSpPr txBox="1"/>
          <p:nvPr/>
        </p:nvSpPr>
        <p:spPr>
          <a:xfrm>
            <a:off x="68487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3.1 다중 코호트 기능</a:t>
            </a:r>
            <a:endParaRPr sz="10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1" name="Shape 431"/>
        <p:cNvGrpSpPr/>
        <p:nvPr/>
      </p:nvGrpSpPr>
      <p:grpSpPr>
        <a:xfrm>
          <a:off x="0" y="0"/>
          <a:ext cx="0" cy="0"/>
          <a:chOff x="0" y="0"/>
          <a:chExt cx="0" cy="0"/>
        </a:xfrm>
      </p:grpSpPr>
      <p:sp>
        <p:nvSpPr>
          <p:cNvPr id="432" name="Google Shape;432;p44"/>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개별 환자 분석 기능</a:t>
            </a:r>
            <a:r>
              <a:rPr lang="ko" sz="1400"/>
              <a:t> </a:t>
            </a:r>
            <a:r>
              <a:rPr lang="ko" sz="1300"/>
              <a:t>:</a:t>
            </a:r>
            <a:r>
              <a:rPr lang="ko" sz="1400"/>
              <a:t> </a:t>
            </a:r>
            <a:r>
              <a:rPr lang="ko" sz="2000">
                <a:solidFill>
                  <a:schemeClr val="accent1"/>
                </a:solidFill>
              </a:rPr>
              <a:t>개인 CDM Viewer</a:t>
            </a:r>
            <a:endParaRPr/>
          </a:p>
        </p:txBody>
      </p:sp>
      <p:sp>
        <p:nvSpPr>
          <p:cNvPr id="433" name="Google Shape;433;p44"/>
          <p:cNvSpPr txBox="1"/>
          <p:nvPr/>
        </p:nvSpPr>
        <p:spPr>
          <a:xfrm>
            <a:off x="1844100" y="4535588"/>
            <a:ext cx="5455800" cy="254700"/>
          </a:xfrm>
          <a:prstGeom prst="rect">
            <a:avLst/>
          </a:prstGeom>
          <a:noFill/>
          <a:ln>
            <a:noFill/>
          </a:ln>
        </p:spPr>
        <p:txBody>
          <a:bodyPr anchorCtr="0" anchor="t" bIns="27000" lIns="0" spcFirstLastPara="1" rIns="0" wrap="square" tIns="27000">
            <a:spAutoFit/>
          </a:bodyPr>
          <a:lstStyle/>
          <a:p>
            <a:pPr indent="0" lvl="0" marL="0" rtl="0" algn="l">
              <a:lnSpc>
                <a:spcPct val="130000"/>
              </a:lnSpc>
              <a:spcBef>
                <a:spcPts val="0"/>
              </a:spcBef>
              <a:spcAft>
                <a:spcPts val="0"/>
              </a:spcAft>
              <a:buNone/>
            </a:pPr>
            <a:r>
              <a:rPr b="1" lang="ko" sz="1300"/>
              <a:t>개별 환자 수준</a:t>
            </a:r>
            <a:r>
              <a:rPr lang="ko" sz="1300"/>
              <a:t>의 데이터 탐색 기능. 방문 기록 시점의 진단, 처방 등 </a:t>
            </a:r>
            <a:r>
              <a:rPr b="1" lang="ko" sz="1300"/>
              <a:t>상세 데이터 분석</a:t>
            </a:r>
            <a:r>
              <a:rPr lang="ko" sz="1300"/>
              <a:t> </a:t>
            </a:r>
            <a:endParaRPr sz="1600"/>
          </a:p>
        </p:txBody>
      </p:sp>
      <p:pic>
        <p:nvPicPr>
          <p:cNvPr id="434" name="Google Shape;434;p44"/>
          <p:cNvPicPr preferRelativeResize="0"/>
          <p:nvPr/>
        </p:nvPicPr>
        <p:blipFill>
          <a:blip r:embed="rId3">
            <a:alphaModFix/>
          </a:blip>
          <a:stretch>
            <a:fillRect/>
          </a:stretch>
        </p:blipFill>
        <p:spPr>
          <a:xfrm>
            <a:off x="404463" y="3099613"/>
            <a:ext cx="3960001" cy="1056725"/>
          </a:xfrm>
          <a:prstGeom prst="rect">
            <a:avLst/>
          </a:prstGeom>
          <a:noFill/>
          <a:ln cap="flat" cmpd="sng" w="9525">
            <a:solidFill>
              <a:schemeClr val="dk1"/>
            </a:solidFill>
            <a:prstDash val="solid"/>
            <a:round/>
            <a:headEnd len="sm" w="sm" type="none"/>
            <a:tailEnd len="sm" w="sm" type="none"/>
          </a:ln>
        </p:spPr>
      </p:pic>
      <p:pic>
        <p:nvPicPr>
          <p:cNvPr id="435" name="Google Shape;435;p44" title="2025-04-1612.36.11-ezgif.com-video-to-gif-converter (1).gif"/>
          <p:cNvPicPr preferRelativeResize="0"/>
          <p:nvPr/>
        </p:nvPicPr>
        <p:blipFill>
          <a:blip r:embed="rId4">
            <a:alphaModFix/>
          </a:blip>
          <a:stretch>
            <a:fillRect/>
          </a:stretch>
        </p:blipFill>
        <p:spPr>
          <a:xfrm>
            <a:off x="1525500" y="1226096"/>
            <a:ext cx="6093000" cy="1523220"/>
          </a:xfrm>
          <a:prstGeom prst="rect">
            <a:avLst/>
          </a:prstGeom>
          <a:noFill/>
          <a:ln cap="flat" cmpd="sng" w="9525">
            <a:solidFill>
              <a:schemeClr val="dk1"/>
            </a:solidFill>
            <a:prstDash val="solid"/>
            <a:round/>
            <a:headEnd len="sm" w="sm" type="none"/>
            <a:tailEnd len="sm" w="sm" type="none"/>
          </a:ln>
        </p:spPr>
      </p:pic>
      <p:pic>
        <p:nvPicPr>
          <p:cNvPr id="436" name="Google Shape;436;p44"/>
          <p:cNvPicPr preferRelativeResize="0"/>
          <p:nvPr/>
        </p:nvPicPr>
        <p:blipFill>
          <a:blip r:embed="rId5">
            <a:alphaModFix/>
          </a:blip>
          <a:stretch>
            <a:fillRect/>
          </a:stretch>
        </p:blipFill>
        <p:spPr>
          <a:xfrm>
            <a:off x="4779538" y="3098764"/>
            <a:ext cx="3960001" cy="1058400"/>
          </a:xfrm>
          <a:prstGeom prst="rect">
            <a:avLst/>
          </a:prstGeom>
          <a:noFill/>
          <a:ln cap="flat" cmpd="sng" w="9525">
            <a:solidFill>
              <a:schemeClr val="dk1"/>
            </a:solidFill>
            <a:prstDash val="solid"/>
            <a:round/>
            <a:headEnd len="sm" w="sm" type="none"/>
            <a:tailEnd len="sm" w="sm" type="none"/>
          </a:ln>
        </p:spPr>
      </p:pic>
      <p:sp>
        <p:nvSpPr>
          <p:cNvPr id="437" name="Google Shape;437;p44"/>
          <p:cNvSpPr txBox="1"/>
          <p:nvPr/>
        </p:nvSpPr>
        <p:spPr>
          <a:xfrm>
            <a:off x="3075925" y="2749325"/>
            <a:ext cx="31818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chemeClr val="dk1"/>
                </a:solidFill>
                <a:latin typeface="Montserrat"/>
                <a:ea typeface="Montserrat"/>
                <a:cs typeface="Montserrat"/>
                <a:sym typeface="Montserrat"/>
              </a:rPr>
              <a:t>개인 CDM Viewer 타임라인</a:t>
            </a:r>
            <a:endParaRPr b="1" sz="1000">
              <a:solidFill>
                <a:schemeClr val="dk1"/>
              </a:solidFill>
              <a:latin typeface="Montserrat"/>
              <a:ea typeface="Montserrat"/>
              <a:cs typeface="Montserrat"/>
              <a:sym typeface="Montserrat"/>
            </a:endParaRPr>
          </a:p>
        </p:txBody>
      </p:sp>
      <p:sp>
        <p:nvSpPr>
          <p:cNvPr id="438" name="Google Shape;438;p44"/>
          <p:cNvSpPr txBox="1"/>
          <p:nvPr/>
        </p:nvSpPr>
        <p:spPr>
          <a:xfrm>
            <a:off x="793575" y="4163125"/>
            <a:ext cx="31818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chemeClr val="dk1"/>
                </a:solidFill>
                <a:latin typeface="Montserrat"/>
                <a:ea typeface="Montserrat"/>
                <a:cs typeface="Montserrat"/>
                <a:sym typeface="Montserrat"/>
              </a:rPr>
              <a:t>개인 CDM 약물 정보</a:t>
            </a:r>
            <a:endParaRPr b="1" sz="1000">
              <a:solidFill>
                <a:schemeClr val="dk1"/>
              </a:solidFill>
              <a:latin typeface="Montserrat"/>
              <a:ea typeface="Montserrat"/>
              <a:cs typeface="Montserrat"/>
              <a:sym typeface="Montserrat"/>
            </a:endParaRPr>
          </a:p>
        </p:txBody>
      </p:sp>
      <p:sp>
        <p:nvSpPr>
          <p:cNvPr id="439" name="Google Shape;439;p44"/>
          <p:cNvSpPr txBox="1"/>
          <p:nvPr/>
        </p:nvSpPr>
        <p:spPr>
          <a:xfrm>
            <a:off x="5168650" y="4163125"/>
            <a:ext cx="3181800" cy="3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chemeClr val="dk1"/>
                </a:solidFill>
                <a:latin typeface="Montserrat"/>
                <a:ea typeface="Montserrat"/>
                <a:cs typeface="Montserrat"/>
                <a:sym typeface="Montserrat"/>
              </a:rPr>
              <a:t>개인 CDM 측정 정보</a:t>
            </a:r>
            <a:endParaRPr b="1" sz="1000">
              <a:solidFill>
                <a:schemeClr val="dk1"/>
              </a:solidFill>
              <a:latin typeface="Montserrat"/>
              <a:ea typeface="Montserrat"/>
              <a:cs typeface="Montserrat"/>
              <a:sym typeface="Montserrat"/>
            </a:endParaRPr>
          </a:p>
        </p:txBody>
      </p:sp>
      <p:sp>
        <p:nvSpPr>
          <p:cNvPr id="440" name="Google Shape;440;p44"/>
          <p:cNvSpPr txBox="1"/>
          <p:nvPr/>
        </p:nvSpPr>
        <p:spPr>
          <a:xfrm>
            <a:off x="68472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3.2 개별 환자 분석 기능</a:t>
            </a:r>
            <a:endParaRPr sz="100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4" name="Shape 444"/>
        <p:cNvGrpSpPr/>
        <p:nvPr/>
      </p:nvGrpSpPr>
      <p:grpSpPr>
        <a:xfrm>
          <a:off x="0" y="0"/>
          <a:ext cx="0" cy="0"/>
          <a:chOff x="0" y="0"/>
          <a:chExt cx="0" cy="0"/>
        </a:xfrm>
      </p:grpSpPr>
      <p:sp>
        <p:nvSpPr>
          <p:cNvPr id="445" name="Google Shape;445;p45"/>
          <p:cNvSpPr txBox="1"/>
          <p:nvPr>
            <p:ph type="title"/>
          </p:nvPr>
        </p:nvSpPr>
        <p:spPr>
          <a:xfrm>
            <a:off x="721301" y="545000"/>
            <a:ext cx="72303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Bento만의 기능 - </a:t>
            </a:r>
            <a:r>
              <a:rPr lang="ko">
                <a:solidFill>
                  <a:schemeClr val="accent1"/>
                </a:solidFill>
              </a:rPr>
              <a:t>자동 코호트 생성</a:t>
            </a:r>
            <a:r>
              <a:rPr lang="ko"/>
              <a:t> </a:t>
            </a:r>
            <a:endParaRPr/>
          </a:p>
        </p:txBody>
      </p:sp>
      <p:sp>
        <p:nvSpPr>
          <p:cNvPr id="446" name="Google Shape;446;p45"/>
          <p:cNvSpPr txBox="1"/>
          <p:nvPr/>
        </p:nvSpPr>
        <p:spPr>
          <a:xfrm>
            <a:off x="68472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3.3 자동 코호트 구성</a:t>
            </a:r>
            <a:endParaRPr b="1" sz="1000">
              <a:solidFill>
                <a:srgbClr val="434343"/>
              </a:solidFill>
            </a:endParaRPr>
          </a:p>
        </p:txBody>
      </p:sp>
      <p:sp>
        <p:nvSpPr>
          <p:cNvPr id="447" name="Google Shape;447;p45"/>
          <p:cNvSpPr/>
          <p:nvPr/>
        </p:nvSpPr>
        <p:spPr>
          <a:xfrm>
            <a:off x="1008675" y="4143750"/>
            <a:ext cx="3216600" cy="7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448" name="Google Shape;448;p45"/>
          <p:cNvSpPr/>
          <p:nvPr/>
        </p:nvSpPr>
        <p:spPr>
          <a:xfrm>
            <a:off x="4918713" y="4143750"/>
            <a:ext cx="3216600" cy="7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449" name="Google Shape;449;p45"/>
          <p:cNvSpPr txBox="1"/>
          <p:nvPr/>
        </p:nvSpPr>
        <p:spPr>
          <a:xfrm>
            <a:off x="1233350" y="4285950"/>
            <a:ext cx="2767200" cy="510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400"/>
              <a:buFont typeface="Arial"/>
              <a:buNone/>
            </a:pPr>
            <a:r>
              <a:rPr b="1" lang="ko">
                <a:solidFill>
                  <a:schemeClr val="dk1"/>
                </a:solidFill>
                <a:latin typeface="Open Sans"/>
                <a:ea typeface="Open Sans"/>
                <a:cs typeface="Open Sans"/>
                <a:sym typeface="Open Sans"/>
              </a:rPr>
              <a:t>Text to Cohort</a:t>
            </a:r>
            <a:endParaRPr b="1">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2400"/>
              <a:buFont typeface="Arial"/>
              <a:buNone/>
            </a:pPr>
            <a:r>
              <a:rPr b="1" i="0" lang="ko" sz="1500" u="none" cap="none" strike="noStrike">
                <a:solidFill>
                  <a:schemeClr val="accent1"/>
                </a:solidFill>
                <a:latin typeface="Open Sans"/>
                <a:ea typeface="Open Sans"/>
                <a:cs typeface="Open Sans"/>
                <a:sym typeface="Open Sans"/>
              </a:rPr>
              <a:t>→ </a:t>
            </a:r>
            <a:r>
              <a:rPr b="1" lang="ko" sz="1500">
                <a:solidFill>
                  <a:schemeClr val="accent1"/>
                </a:solidFill>
                <a:latin typeface="Open Sans"/>
                <a:ea typeface="Open Sans"/>
                <a:cs typeface="Open Sans"/>
                <a:sym typeface="Open Sans"/>
              </a:rPr>
              <a:t>LLM을 활용한 코호트 구성</a:t>
            </a:r>
            <a:endParaRPr b="0" i="0" sz="1500" u="none" cap="none" strike="noStrike">
              <a:solidFill>
                <a:schemeClr val="accent1"/>
              </a:solidFill>
              <a:latin typeface="Arial"/>
              <a:ea typeface="Arial"/>
              <a:cs typeface="Arial"/>
              <a:sym typeface="Arial"/>
            </a:endParaRPr>
          </a:p>
        </p:txBody>
      </p:sp>
      <p:sp>
        <p:nvSpPr>
          <p:cNvPr id="450" name="Google Shape;450;p45"/>
          <p:cNvSpPr txBox="1"/>
          <p:nvPr/>
        </p:nvSpPr>
        <p:spPr>
          <a:xfrm>
            <a:off x="5142827" y="4285950"/>
            <a:ext cx="2768400" cy="4479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000000"/>
              </a:buClr>
              <a:buSzPts val="2400"/>
              <a:buFont typeface="Arial"/>
              <a:buNone/>
            </a:pPr>
            <a:r>
              <a:rPr b="1" lang="ko">
                <a:solidFill>
                  <a:schemeClr val="dk1"/>
                </a:solidFill>
                <a:latin typeface="Open Sans"/>
                <a:ea typeface="Open Sans"/>
                <a:cs typeface="Open Sans"/>
                <a:sym typeface="Open Sans"/>
              </a:rPr>
              <a:t>논문(PDF) to Cohort</a:t>
            </a:r>
            <a:endParaRPr b="1">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2400"/>
              <a:buFont typeface="Arial"/>
              <a:buNone/>
            </a:pPr>
            <a:r>
              <a:rPr b="1" lang="ko" sz="1500">
                <a:solidFill>
                  <a:schemeClr val="accent1"/>
                </a:solidFill>
                <a:latin typeface="Open Sans"/>
                <a:ea typeface="Open Sans"/>
                <a:cs typeface="Open Sans"/>
                <a:sym typeface="Open Sans"/>
              </a:rPr>
              <a:t>→ 관련 논문을 활용한 코호트 구성</a:t>
            </a:r>
            <a:endParaRPr b="0" i="0" sz="1500" u="none" cap="none" strike="noStrike">
              <a:solidFill>
                <a:srgbClr val="000000"/>
              </a:solidFill>
              <a:latin typeface="Arial"/>
              <a:ea typeface="Arial"/>
              <a:cs typeface="Arial"/>
              <a:sym typeface="Arial"/>
            </a:endParaRPr>
          </a:p>
        </p:txBody>
      </p:sp>
      <p:pic>
        <p:nvPicPr>
          <p:cNvPr id="451" name="Google Shape;451;p45"/>
          <p:cNvPicPr preferRelativeResize="0"/>
          <p:nvPr/>
        </p:nvPicPr>
        <p:blipFill>
          <a:blip r:embed="rId3">
            <a:alphaModFix/>
          </a:blip>
          <a:stretch>
            <a:fillRect/>
          </a:stretch>
        </p:blipFill>
        <p:spPr>
          <a:xfrm>
            <a:off x="2076975" y="2987550"/>
            <a:ext cx="1080000" cy="1080000"/>
          </a:xfrm>
          <a:prstGeom prst="rect">
            <a:avLst/>
          </a:prstGeom>
          <a:noFill/>
          <a:ln>
            <a:noFill/>
          </a:ln>
        </p:spPr>
      </p:pic>
      <p:pic>
        <p:nvPicPr>
          <p:cNvPr id="452" name="Google Shape;452;p45"/>
          <p:cNvPicPr preferRelativeResize="0"/>
          <p:nvPr/>
        </p:nvPicPr>
        <p:blipFill>
          <a:blip r:embed="rId4">
            <a:alphaModFix/>
          </a:blip>
          <a:stretch>
            <a:fillRect/>
          </a:stretch>
        </p:blipFill>
        <p:spPr>
          <a:xfrm>
            <a:off x="5837867" y="2987550"/>
            <a:ext cx="1080000" cy="1080000"/>
          </a:xfrm>
          <a:prstGeom prst="rect">
            <a:avLst/>
          </a:prstGeom>
          <a:noFill/>
          <a:ln>
            <a:noFill/>
          </a:ln>
        </p:spPr>
      </p:pic>
      <p:grpSp>
        <p:nvGrpSpPr>
          <p:cNvPr id="453" name="Google Shape;453;p45"/>
          <p:cNvGrpSpPr/>
          <p:nvPr/>
        </p:nvGrpSpPr>
        <p:grpSpPr>
          <a:xfrm>
            <a:off x="3818202" y="1278872"/>
            <a:ext cx="1507572" cy="1519088"/>
            <a:chOff x="523175" y="1468875"/>
            <a:chExt cx="2284200" cy="2301300"/>
          </a:xfrm>
        </p:grpSpPr>
        <p:pic>
          <p:nvPicPr>
            <p:cNvPr id="454" name="Google Shape;454;p45"/>
            <p:cNvPicPr preferRelativeResize="0"/>
            <p:nvPr/>
          </p:nvPicPr>
          <p:blipFill rotWithShape="1">
            <a:blip r:embed="rId5">
              <a:alphaModFix/>
            </a:blip>
            <a:srcRect b="30317" l="1963" r="37983" t="9204"/>
            <a:stretch/>
          </p:blipFill>
          <p:spPr>
            <a:xfrm>
              <a:off x="523175" y="1468875"/>
              <a:ext cx="2284200" cy="2301300"/>
            </a:xfrm>
            <a:prstGeom prst="ellipse">
              <a:avLst/>
            </a:prstGeom>
            <a:noFill/>
            <a:ln>
              <a:noFill/>
            </a:ln>
          </p:spPr>
        </p:pic>
        <p:pic>
          <p:nvPicPr>
            <p:cNvPr id="455" name="Google Shape;455;p45"/>
            <p:cNvPicPr preferRelativeResize="0"/>
            <p:nvPr/>
          </p:nvPicPr>
          <p:blipFill rotWithShape="1">
            <a:blip r:embed="rId5">
              <a:alphaModFix/>
            </a:blip>
            <a:srcRect b="12206" l="78169" r="13488" t="73149"/>
            <a:stretch/>
          </p:blipFill>
          <p:spPr>
            <a:xfrm>
              <a:off x="1567119" y="1806513"/>
              <a:ext cx="236265" cy="414766"/>
            </a:xfrm>
            <a:prstGeom prst="rect">
              <a:avLst/>
            </a:prstGeom>
            <a:noFill/>
            <a:ln>
              <a:noFill/>
            </a:ln>
          </p:spPr>
        </p:pic>
        <p:pic>
          <p:nvPicPr>
            <p:cNvPr id="456" name="Google Shape;456;p45"/>
            <p:cNvPicPr preferRelativeResize="0"/>
            <p:nvPr/>
          </p:nvPicPr>
          <p:blipFill rotWithShape="1">
            <a:blip r:embed="rId5">
              <a:alphaModFix/>
            </a:blip>
            <a:srcRect b="12206" l="78169" r="13488" t="73149"/>
            <a:stretch/>
          </p:blipFill>
          <p:spPr>
            <a:xfrm>
              <a:off x="1219363" y="2461382"/>
              <a:ext cx="236265" cy="414766"/>
            </a:xfrm>
            <a:prstGeom prst="rect">
              <a:avLst/>
            </a:prstGeom>
            <a:noFill/>
            <a:ln>
              <a:noFill/>
            </a:ln>
          </p:spPr>
        </p:pic>
        <p:pic>
          <p:nvPicPr>
            <p:cNvPr id="457" name="Google Shape;457;p45"/>
            <p:cNvPicPr preferRelativeResize="0"/>
            <p:nvPr/>
          </p:nvPicPr>
          <p:blipFill>
            <a:blip r:embed="rId6">
              <a:alphaModFix/>
            </a:blip>
            <a:stretch>
              <a:fillRect/>
            </a:stretch>
          </p:blipFill>
          <p:spPr>
            <a:xfrm>
              <a:off x="1258538" y="1959398"/>
              <a:ext cx="236266" cy="411756"/>
            </a:xfrm>
            <a:prstGeom prst="rect">
              <a:avLst/>
            </a:prstGeom>
            <a:noFill/>
            <a:ln>
              <a:noFill/>
            </a:ln>
          </p:spPr>
        </p:pic>
      </p:grpSp>
      <p:cxnSp>
        <p:nvCxnSpPr>
          <p:cNvPr id="458" name="Google Shape;458;p45"/>
          <p:cNvCxnSpPr/>
          <p:nvPr/>
        </p:nvCxnSpPr>
        <p:spPr>
          <a:xfrm flipH="1" rot="10800000">
            <a:off x="3333088" y="2571750"/>
            <a:ext cx="585900" cy="585900"/>
          </a:xfrm>
          <a:prstGeom prst="straightConnector1">
            <a:avLst/>
          </a:prstGeom>
          <a:noFill/>
          <a:ln cap="flat" cmpd="sng" w="28575">
            <a:solidFill>
              <a:schemeClr val="dk2"/>
            </a:solidFill>
            <a:prstDash val="solid"/>
            <a:round/>
            <a:headEnd len="med" w="med" type="none"/>
            <a:tailEnd len="med" w="med" type="triangle"/>
          </a:ln>
        </p:spPr>
      </p:cxnSp>
      <p:cxnSp>
        <p:nvCxnSpPr>
          <p:cNvPr id="459" name="Google Shape;459;p45"/>
          <p:cNvCxnSpPr/>
          <p:nvPr/>
        </p:nvCxnSpPr>
        <p:spPr>
          <a:xfrm flipH="1" rot="5400000">
            <a:off x="5225116" y="2571592"/>
            <a:ext cx="586200" cy="586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3" name="Shape 463"/>
        <p:cNvGrpSpPr/>
        <p:nvPr/>
      </p:nvGrpSpPr>
      <p:grpSpPr>
        <a:xfrm>
          <a:off x="0" y="0"/>
          <a:ext cx="0" cy="0"/>
          <a:chOff x="0" y="0"/>
          <a:chExt cx="0" cy="0"/>
        </a:xfrm>
      </p:grpSpPr>
      <p:sp>
        <p:nvSpPr>
          <p:cNvPr id="464" name="Google Shape;464;p46"/>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더욱 편리해진</a:t>
            </a:r>
            <a:r>
              <a:rPr lang="ko"/>
              <a:t> 코호트 구성</a:t>
            </a:r>
            <a:endParaRPr>
              <a:solidFill>
                <a:srgbClr val="1D46F3"/>
              </a:solidFill>
            </a:endParaRPr>
          </a:p>
        </p:txBody>
      </p:sp>
      <p:sp>
        <p:nvSpPr>
          <p:cNvPr id="465" name="Google Shape;465;p46"/>
          <p:cNvSpPr txBox="1"/>
          <p:nvPr/>
        </p:nvSpPr>
        <p:spPr>
          <a:xfrm>
            <a:off x="2019487" y="4073325"/>
            <a:ext cx="916800" cy="4557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ko" sz="2200">
                <a:solidFill>
                  <a:schemeClr val="dk1"/>
                </a:solidFill>
                <a:latin typeface="Montserrat"/>
                <a:ea typeface="Montserrat"/>
                <a:cs typeface="Montserrat"/>
                <a:sym typeface="Montserrat"/>
              </a:rPr>
              <a:t>TEXT</a:t>
            </a:r>
            <a:endParaRPr sz="900"/>
          </a:p>
        </p:txBody>
      </p:sp>
      <p:sp>
        <p:nvSpPr>
          <p:cNvPr id="466" name="Google Shape;466;p46"/>
          <p:cNvSpPr txBox="1"/>
          <p:nvPr/>
        </p:nvSpPr>
        <p:spPr>
          <a:xfrm>
            <a:off x="5934225" y="4073325"/>
            <a:ext cx="916800" cy="4557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ko" sz="2200">
                <a:solidFill>
                  <a:schemeClr val="dk1"/>
                </a:solidFill>
                <a:latin typeface="Montserrat"/>
                <a:ea typeface="Montserrat"/>
                <a:cs typeface="Montserrat"/>
                <a:sym typeface="Montserrat"/>
              </a:rPr>
              <a:t>PDF</a:t>
            </a:r>
            <a:endParaRPr sz="900"/>
          </a:p>
        </p:txBody>
      </p:sp>
      <p:sp>
        <p:nvSpPr>
          <p:cNvPr id="467" name="Google Shape;467;p46"/>
          <p:cNvSpPr txBox="1"/>
          <p:nvPr/>
        </p:nvSpPr>
        <p:spPr>
          <a:xfrm>
            <a:off x="3976862" y="4130700"/>
            <a:ext cx="916800" cy="3693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ko" sz="1500">
                <a:solidFill>
                  <a:schemeClr val="dk1"/>
                </a:solidFill>
                <a:latin typeface="Montserrat"/>
                <a:ea typeface="Montserrat"/>
                <a:cs typeface="Montserrat"/>
                <a:sym typeface="Montserrat"/>
              </a:rPr>
              <a:t>OR</a:t>
            </a:r>
            <a:endParaRPr sz="200"/>
          </a:p>
        </p:txBody>
      </p:sp>
      <p:pic>
        <p:nvPicPr>
          <p:cNvPr id="468" name="Google Shape;468;p46" title="스크린샷 2025-04-11 오후 9.03.38.png"/>
          <p:cNvPicPr preferRelativeResize="0"/>
          <p:nvPr/>
        </p:nvPicPr>
        <p:blipFill>
          <a:blip r:embed="rId3">
            <a:alphaModFix/>
          </a:blip>
          <a:stretch>
            <a:fillRect/>
          </a:stretch>
        </p:blipFill>
        <p:spPr>
          <a:xfrm>
            <a:off x="813563" y="1109011"/>
            <a:ext cx="3328635" cy="2878212"/>
          </a:xfrm>
          <a:prstGeom prst="rect">
            <a:avLst/>
          </a:prstGeom>
          <a:noFill/>
          <a:ln>
            <a:noFill/>
          </a:ln>
        </p:spPr>
      </p:pic>
      <p:pic>
        <p:nvPicPr>
          <p:cNvPr id="469" name="Google Shape;469;p46" title="스크린샷 2025-04-11 오후 9.04.06.png"/>
          <p:cNvPicPr preferRelativeResize="0"/>
          <p:nvPr/>
        </p:nvPicPr>
        <p:blipFill>
          <a:blip r:embed="rId4">
            <a:alphaModFix/>
          </a:blip>
          <a:stretch>
            <a:fillRect/>
          </a:stretch>
        </p:blipFill>
        <p:spPr>
          <a:xfrm>
            <a:off x="4799900" y="1109000"/>
            <a:ext cx="3185448" cy="2878224"/>
          </a:xfrm>
          <a:prstGeom prst="rect">
            <a:avLst/>
          </a:prstGeom>
          <a:noFill/>
          <a:ln>
            <a:noFill/>
          </a:ln>
        </p:spPr>
      </p:pic>
      <p:sp>
        <p:nvSpPr>
          <p:cNvPr id="470" name="Google Shape;470;p46"/>
          <p:cNvSpPr txBox="1"/>
          <p:nvPr/>
        </p:nvSpPr>
        <p:spPr>
          <a:xfrm>
            <a:off x="68472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3.3 자동 코호트 구성</a:t>
            </a:r>
            <a:endParaRPr sz="10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4" name="Shape 474"/>
        <p:cNvGrpSpPr/>
        <p:nvPr/>
      </p:nvGrpSpPr>
      <p:grpSpPr>
        <a:xfrm>
          <a:off x="0" y="0"/>
          <a:ext cx="0" cy="0"/>
          <a:chOff x="0" y="0"/>
          <a:chExt cx="0" cy="0"/>
        </a:xfrm>
      </p:grpSpPr>
      <p:sp>
        <p:nvSpPr>
          <p:cNvPr id="475" name="Google Shape;475;p47"/>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더욱 편리해진</a:t>
            </a:r>
            <a:r>
              <a:rPr lang="ko"/>
              <a:t> 코호트 구성</a:t>
            </a:r>
            <a:endParaRPr>
              <a:solidFill>
                <a:srgbClr val="1D46F3"/>
              </a:solidFill>
            </a:endParaRPr>
          </a:p>
        </p:txBody>
      </p:sp>
      <p:sp>
        <p:nvSpPr>
          <p:cNvPr id="476" name="Google Shape;476;p47"/>
          <p:cNvSpPr/>
          <p:nvPr/>
        </p:nvSpPr>
        <p:spPr>
          <a:xfrm>
            <a:off x="936750" y="3164400"/>
            <a:ext cx="2913300" cy="1488600"/>
          </a:xfrm>
          <a:prstGeom prst="roundRect">
            <a:avLst>
              <a:gd fmla="val 14884" name="adj"/>
            </a:avLst>
          </a:prstGeom>
          <a:solidFill>
            <a:srgbClr val="FEFFFF"/>
          </a:solidFill>
          <a:ln>
            <a:noFill/>
          </a:ln>
          <a:effectLst>
            <a:outerShdw blurRad="100013" rotWithShape="0" algn="bl" dir="5400000" dist="28575">
              <a:srgbClr val="000000">
                <a:alpha val="50000"/>
              </a:srgbClr>
            </a:outerShdw>
          </a:effectLst>
        </p:spPr>
        <p:txBody>
          <a:bodyPr anchorCtr="0" anchor="t" bIns="0" lIns="457200" spcFirstLastPara="1" rIns="274300" wrap="square" tIns="457200">
            <a:noAutofit/>
          </a:bodyPr>
          <a:lstStyle/>
          <a:p>
            <a:pPr indent="0" lvl="0" marL="0" marR="0" rtl="0" algn="l">
              <a:lnSpc>
                <a:spcPct val="120000"/>
              </a:lnSpc>
              <a:spcBef>
                <a:spcPts val="0"/>
              </a:spcBef>
              <a:spcAft>
                <a:spcPts val="0"/>
              </a:spcAft>
              <a:buClr>
                <a:srgbClr val="000000"/>
              </a:buClr>
              <a:buSzPts val="1500"/>
              <a:buFont typeface="Arial"/>
              <a:buNone/>
            </a:pPr>
            <a:r>
              <a:t/>
            </a:r>
            <a:endParaRPr b="0" i="0" sz="1500" u="none" cap="none" strike="noStrike">
              <a:solidFill>
                <a:srgbClr val="222222"/>
              </a:solidFill>
              <a:latin typeface="Open Sans"/>
              <a:ea typeface="Open Sans"/>
              <a:cs typeface="Open Sans"/>
              <a:sym typeface="Open Sans"/>
            </a:endParaRPr>
          </a:p>
        </p:txBody>
      </p:sp>
      <p:sp>
        <p:nvSpPr>
          <p:cNvPr id="477" name="Google Shape;477;p47"/>
          <p:cNvSpPr/>
          <p:nvPr/>
        </p:nvSpPr>
        <p:spPr>
          <a:xfrm>
            <a:off x="936000" y="1321200"/>
            <a:ext cx="2913300" cy="1488600"/>
          </a:xfrm>
          <a:prstGeom prst="roundRect">
            <a:avLst>
              <a:gd fmla="val 14884" name="adj"/>
            </a:avLst>
          </a:prstGeom>
          <a:solidFill>
            <a:srgbClr val="FEFFFF"/>
          </a:solidFill>
          <a:ln>
            <a:noFill/>
          </a:ln>
          <a:effectLst>
            <a:outerShdw blurRad="100013" rotWithShape="0" algn="bl" dir="5400000" dist="28575">
              <a:srgbClr val="000000">
                <a:alpha val="50000"/>
              </a:srgbClr>
            </a:outerShdw>
          </a:effectLst>
        </p:spPr>
        <p:txBody>
          <a:bodyPr anchorCtr="0" anchor="t" bIns="0" lIns="457200" spcFirstLastPara="1" rIns="274300" wrap="square" tIns="457200">
            <a:noAutofit/>
          </a:bodyPr>
          <a:lstStyle/>
          <a:p>
            <a:pPr indent="0" lvl="0" marL="0" marR="0" rtl="0" algn="l">
              <a:lnSpc>
                <a:spcPct val="120000"/>
              </a:lnSpc>
              <a:spcBef>
                <a:spcPts val="0"/>
              </a:spcBef>
              <a:spcAft>
                <a:spcPts val="0"/>
              </a:spcAft>
              <a:buClr>
                <a:srgbClr val="000000"/>
              </a:buClr>
              <a:buSzPts val="1500"/>
              <a:buFont typeface="Arial"/>
              <a:buNone/>
            </a:pPr>
            <a:r>
              <a:t/>
            </a:r>
            <a:endParaRPr b="0" i="0" sz="1500" u="none" cap="none" strike="noStrike">
              <a:solidFill>
                <a:srgbClr val="222222"/>
              </a:solidFill>
              <a:latin typeface="Open Sans"/>
              <a:ea typeface="Open Sans"/>
              <a:cs typeface="Open Sans"/>
              <a:sym typeface="Open Sans"/>
            </a:endParaRPr>
          </a:p>
        </p:txBody>
      </p:sp>
      <p:sp>
        <p:nvSpPr>
          <p:cNvPr id="478" name="Google Shape;478;p47"/>
          <p:cNvSpPr txBox="1"/>
          <p:nvPr/>
        </p:nvSpPr>
        <p:spPr>
          <a:xfrm>
            <a:off x="1107750" y="3461250"/>
            <a:ext cx="2571300" cy="8595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600">
                <a:solidFill>
                  <a:schemeClr val="dk1"/>
                </a:solidFill>
                <a:latin typeface="Montserrat"/>
                <a:ea typeface="Montserrat"/>
                <a:cs typeface="Montserrat"/>
                <a:sym typeface="Montserrat"/>
              </a:rPr>
              <a:t>초기 오류 방지</a:t>
            </a:r>
            <a:br>
              <a:rPr b="1" lang="ko" sz="1600">
                <a:solidFill>
                  <a:schemeClr val="dk1"/>
                </a:solidFill>
                <a:latin typeface="Montserrat"/>
                <a:ea typeface="Montserrat"/>
                <a:cs typeface="Montserrat"/>
                <a:sym typeface="Montserrat"/>
              </a:rPr>
            </a:br>
            <a:r>
              <a:rPr b="1" lang="ko" sz="1500">
                <a:solidFill>
                  <a:schemeClr val="dk1"/>
                </a:solidFill>
                <a:latin typeface="Montserrat"/>
                <a:ea typeface="Montserrat"/>
                <a:cs typeface="Montserrat"/>
                <a:sym typeface="Montserrat"/>
              </a:rPr>
              <a:t>| </a:t>
            </a:r>
            <a:r>
              <a:rPr b="1" lang="ko" sz="1200">
                <a:solidFill>
                  <a:schemeClr val="dk1"/>
                </a:solidFill>
                <a:latin typeface="Montserrat"/>
                <a:ea typeface="Montserrat"/>
                <a:cs typeface="Montserrat"/>
                <a:sym typeface="Montserrat"/>
              </a:rPr>
              <a:t>PDF 업로드 후 텍스트 형태로 추출하여 사용자 검토 용이</a:t>
            </a:r>
            <a:endParaRPr b="1" sz="1200">
              <a:solidFill>
                <a:schemeClr val="dk1"/>
              </a:solidFill>
              <a:latin typeface="Montserrat"/>
              <a:ea typeface="Montserrat"/>
              <a:cs typeface="Montserrat"/>
              <a:sym typeface="Montserrat"/>
            </a:endParaRPr>
          </a:p>
        </p:txBody>
      </p:sp>
      <p:sp>
        <p:nvSpPr>
          <p:cNvPr id="479" name="Google Shape;479;p47"/>
          <p:cNvSpPr txBox="1"/>
          <p:nvPr/>
        </p:nvSpPr>
        <p:spPr>
          <a:xfrm>
            <a:off x="1107000" y="1635750"/>
            <a:ext cx="2571300" cy="8595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600">
                <a:solidFill>
                  <a:schemeClr val="dk1"/>
                </a:solidFill>
                <a:latin typeface="Montserrat"/>
                <a:ea typeface="Montserrat"/>
                <a:cs typeface="Montserrat"/>
                <a:sym typeface="Montserrat"/>
              </a:rPr>
              <a:t>쉬운 이해 및 접근성 향상</a:t>
            </a:r>
            <a:br>
              <a:rPr b="1" lang="ko" sz="1600">
                <a:solidFill>
                  <a:schemeClr val="dk1"/>
                </a:solidFill>
                <a:latin typeface="Montserrat"/>
                <a:ea typeface="Montserrat"/>
                <a:cs typeface="Montserrat"/>
                <a:sym typeface="Montserrat"/>
              </a:rPr>
            </a:br>
            <a:r>
              <a:rPr b="1" lang="ko" sz="1500">
                <a:solidFill>
                  <a:schemeClr val="dk1"/>
                </a:solidFill>
                <a:latin typeface="Montserrat"/>
                <a:ea typeface="Montserrat"/>
                <a:cs typeface="Montserrat"/>
                <a:sym typeface="Montserrat"/>
              </a:rPr>
              <a:t>| </a:t>
            </a:r>
            <a:r>
              <a:rPr b="1" lang="ko" sz="1200">
                <a:solidFill>
                  <a:schemeClr val="dk1"/>
                </a:solidFill>
                <a:latin typeface="Montserrat"/>
                <a:ea typeface="Montserrat"/>
                <a:cs typeface="Montserrat"/>
                <a:sym typeface="Montserrat"/>
              </a:rPr>
              <a:t>직관적인 텍스트 형태로 누구나 쉽게 이해할 수 있어 코호트 구성의 문턱을 낮춤</a:t>
            </a:r>
            <a:endParaRPr b="1" sz="1200">
              <a:solidFill>
                <a:schemeClr val="dk1"/>
              </a:solidFill>
              <a:latin typeface="Montserrat"/>
              <a:ea typeface="Montserrat"/>
              <a:cs typeface="Montserrat"/>
              <a:sym typeface="Montserrat"/>
            </a:endParaRPr>
          </a:p>
        </p:txBody>
      </p:sp>
      <p:pic>
        <p:nvPicPr>
          <p:cNvPr id="480" name="Google Shape;480;p47" title="스크린샷 2025-04-11 오후 9.04.26.png"/>
          <p:cNvPicPr preferRelativeResize="0"/>
          <p:nvPr/>
        </p:nvPicPr>
        <p:blipFill>
          <a:blip r:embed="rId3">
            <a:alphaModFix/>
          </a:blip>
          <a:stretch>
            <a:fillRect/>
          </a:stretch>
        </p:blipFill>
        <p:spPr>
          <a:xfrm>
            <a:off x="4572000" y="1226100"/>
            <a:ext cx="3878999" cy="3520499"/>
          </a:xfrm>
          <a:prstGeom prst="rect">
            <a:avLst/>
          </a:prstGeom>
          <a:noFill/>
          <a:ln>
            <a:noFill/>
          </a:ln>
        </p:spPr>
      </p:pic>
      <p:sp>
        <p:nvSpPr>
          <p:cNvPr id="481" name="Google Shape;481;p47"/>
          <p:cNvSpPr txBox="1"/>
          <p:nvPr/>
        </p:nvSpPr>
        <p:spPr>
          <a:xfrm>
            <a:off x="6847200" y="0"/>
            <a:ext cx="31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3.3 자동 코호트 구성</a:t>
            </a:r>
            <a:endParaRPr sz="10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5" name="Shape 485"/>
        <p:cNvGrpSpPr/>
        <p:nvPr/>
      </p:nvGrpSpPr>
      <p:grpSpPr>
        <a:xfrm>
          <a:off x="0" y="0"/>
          <a:ext cx="0" cy="0"/>
          <a:chOff x="0" y="0"/>
          <a:chExt cx="0" cy="0"/>
        </a:xfrm>
      </p:grpSpPr>
      <p:sp>
        <p:nvSpPr>
          <p:cNvPr id="486" name="Google Shape;486;p48"/>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Bento만의 기능 - </a:t>
            </a:r>
            <a:r>
              <a:rPr lang="ko">
                <a:solidFill>
                  <a:schemeClr val="accent1"/>
                </a:solidFill>
              </a:rPr>
              <a:t>AI 기반 특징 분석</a:t>
            </a:r>
            <a:endParaRPr/>
          </a:p>
        </p:txBody>
      </p:sp>
      <p:sp>
        <p:nvSpPr>
          <p:cNvPr id="487" name="Google Shape;487;p48"/>
          <p:cNvSpPr/>
          <p:nvPr/>
        </p:nvSpPr>
        <p:spPr>
          <a:xfrm>
            <a:off x="1189550" y="1203100"/>
            <a:ext cx="2829300" cy="363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SemiBold"/>
              <a:ea typeface="Montserrat SemiBold"/>
              <a:cs typeface="Montserrat SemiBold"/>
              <a:sym typeface="Montserrat SemiBold"/>
            </a:endParaRPr>
          </a:p>
        </p:txBody>
      </p:sp>
      <p:sp>
        <p:nvSpPr>
          <p:cNvPr id="488" name="Google Shape;488;p48"/>
          <p:cNvSpPr txBox="1"/>
          <p:nvPr/>
        </p:nvSpPr>
        <p:spPr>
          <a:xfrm>
            <a:off x="1717650" y="1281400"/>
            <a:ext cx="21495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latin typeface="Montserrat SemiBold"/>
                <a:ea typeface="Montserrat SemiBold"/>
                <a:cs typeface="Montserrat SemiBold"/>
                <a:sym typeface="Montserrat SemiBold"/>
              </a:rPr>
              <a:t>증상에 따른 A 질병 특징</a:t>
            </a:r>
            <a:endParaRPr sz="1200">
              <a:solidFill>
                <a:schemeClr val="dk1"/>
              </a:solidFill>
              <a:latin typeface="Montserrat SemiBold"/>
              <a:ea typeface="Montserrat SemiBold"/>
              <a:cs typeface="Montserrat SemiBold"/>
              <a:sym typeface="Montserrat SemiBold"/>
            </a:endParaRPr>
          </a:p>
        </p:txBody>
      </p:sp>
      <p:sp>
        <p:nvSpPr>
          <p:cNvPr id="489" name="Google Shape;489;p48"/>
          <p:cNvSpPr/>
          <p:nvPr/>
        </p:nvSpPr>
        <p:spPr>
          <a:xfrm>
            <a:off x="1461950" y="1667650"/>
            <a:ext cx="2217000" cy="477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Montserrat SemiBold"/>
                <a:ea typeface="Montserrat SemiBold"/>
                <a:cs typeface="Montserrat SemiBold"/>
                <a:sym typeface="Montserrat SemiBold"/>
              </a:rPr>
              <a:t>비염 증상</a:t>
            </a:r>
            <a:endParaRPr>
              <a:latin typeface="Montserrat SemiBold"/>
              <a:ea typeface="Montserrat SemiBold"/>
              <a:cs typeface="Montserrat SemiBold"/>
              <a:sym typeface="Montserrat SemiBold"/>
            </a:endParaRPr>
          </a:p>
        </p:txBody>
      </p:sp>
      <p:sp>
        <p:nvSpPr>
          <p:cNvPr id="490" name="Google Shape;490;p48"/>
          <p:cNvSpPr/>
          <p:nvPr/>
        </p:nvSpPr>
        <p:spPr>
          <a:xfrm>
            <a:off x="1461950" y="2274325"/>
            <a:ext cx="2217000" cy="477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Montserrat SemiBold"/>
                <a:ea typeface="Montserrat SemiBold"/>
                <a:cs typeface="Montserrat SemiBold"/>
                <a:sym typeface="Montserrat SemiBold"/>
              </a:rPr>
              <a:t>두통 증상</a:t>
            </a:r>
            <a:endParaRPr>
              <a:latin typeface="Montserrat SemiBold"/>
              <a:ea typeface="Montserrat SemiBold"/>
              <a:cs typeface="Montserrat SemiBold"/>
              <a:sym typeface="Montserrat SemiBold"/>
            </a:endParaRPr>
          </a:p>
        </p:txBody>
      </p:sp>
      <p:sp>
        <p:nvSpPr>
          <p:cNvPr id="491" name="Google Shape;491;p48"/>
          <p:cNvSpPr/>
          <p:nvPr/>
        </p:nvSpPr>
        <p:spPr>
          <a:xfrm>
            <a:off x="1461950" y="2881000"/>
            <a:ext cx="2217000" cy="477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Montserrat SemiBold"/>
                <a:ea typeface="Montserrat SemiBold"/>
                <a:cs typeface="Montserrat SemiBold"/>
                <a:sym typeface="Montserrat SemiBold"/>
              </a:rPr>
              <a:t>인후통 증상</a:t>
            </a:r>
            <a:endParaRPr>
              <a:latin typeface="Montserrat SemiBold"/>
              <a:ea typeface="Montserrat SemiBold"/>
              <a:cs typeface="Montserrat SemiBold"/>
              <a:sym typeface="Montserrat SemiBold"/>
            </a:endParaRPr>
          </a:p>
        </p:txBody>
      </p:sp>
      <p:sp>
        <p:nvSpPr>
          <p:cNvPr id="492" name="Google Shape;492;p48"/>
          <p:cNvSpPr/>
          <p:nvPr/>
        </p:nvSpPr>
        <p:spPr>
          <a:xfrm>
            <a:off x="1461950" y="4094350"/>
            <a:ext cx="2217000" cy="477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Montserrat SemiBold"/>
                <a:ea typeface="Montserrat SemiBold"/>
                <a:cs typeface="Montserrat SemiBold"/>
                <a:sym typeface="Montserrat SemiBold"/>
              </a:rPr>
              <a:t>기침 증상</a:t>
            </a:r>
            <a:endParaRPr>
              <a:latin typeface="Montserrat SemiBold"/>
              <a:ea typeface="Montserrat SemiBold"/>
              <a:cs typeface="Montserrat SemiBold"/>
              <a:sym typeface="Montserrat SemiBold"/>
            </a:endParaRPr>
          </a:p>
        </p:txBody>
      </p:sp>
      <p:sp>
        <p:nvSpPr>
          <p:cNvPr id="493" name="Google Shape;493;p48"/>
          <p:cNvSpPr/>
          <p:nvPr/>
        </p:nvSpPr>
        <p:spPr>
          <a:xfrm>
            <a:off x="1461950" y="3487675"/>
            <a:ext cx="2217000" cy="477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Montserrat SemiBold"/>
                <a:ea typeface="Montserrat SemiBold"/>
                <a:cs typeface="Montserrat SemiBold"/>
                <a:sym typeface="Montserrat SemiBold"/>
              </a:rPr>
              <a:t>2020년도 이후</a:t>
            </a:r>
            <a:endParaRPr>
              <a:latin typeface="Montserrat SemiBold"/>
              <a:ea typeface="Montserrat SemiBold"/>
              <a:cs typeface="Montserrat SemiBold"/>
              <a:sym typeface="Montserrat SemiBold"/>
            </a:endParaRPr>
          </a:p>
        </p:txBody>
      </p:sp>
      <p:grpSp>
        <p:nvGrpSpPr>
          <p:cNvPr id="494" name="Google Shape;494;p48"/>
          <p:cNvGrpSpPr/>
          <p:nvPr/>
        </p:nvGrpSpPr>
        <p:grpSpPr>
          <a:xfrm>
            <a:off x="5099405" y="1667500"/>
            <a:ext cx="2661600" cy="2703000"/>
            <a:chOff x="5305355" y="1667500"/>
            <a:chExt cx="2661600" cy="2703000"/>
          </a:xfrm>
        </p:grpSpPr>
        <p:sp>
          <p:nvSpPr>
            <p:cNvPr id="495" name="Google Shape;495;p48"/>
            <p:cNvSpPr/>
            <p:nvPr/>
          </p:nvSpPr>
          <p:spPr>
            <a:xfrm>
              <a:off x="5305355" y="1667500"/>
              <a:ext cx="2661600" cy="2703000"/>
            </a:xfrm>
            <a:prstGeom prst="ellipse">
              <a:avLst/>
            </a:prstGeom>
            <a:solidFill>
              <a:schemeClr val="lt1"/>
            </a:solidFill>
            <a:ln>
              <a:noFill/>
            </a:ln>
          </p:spPr>
          <p:txBody>
            <a:bodyPr anchorCtr="0" anchor="ctr" bIns="34275" lIns="68575" spcFirstLastPara="1" rIns="68575" wrap="square" tIns="685800">
              <a:noAutofit/>
            </a:bodyPr>
            <a:lstStyle/>
            <a:p>
              <a:pPr indent="0" lvl="0" marL="0" marR="0" rtl="0" algn="ctr">
                <a:lnSpc>
                  <a:spcPct val="130000"/>
                </a:lnSpc>
                <a:spcBef>
                  <a:spcPts val="0"/>
                </a:spcBef>
                <a:spcAft>
                  <a:spcPts val="0"/>
                </a:spcAft>
                <a:buClr>
                  <a:srgbClr val="000000"/>
                </a:buClr>
                <a:buSzPts val="1100"/>
                <a:buFont typeface="Arial"/>
                <a:buNone/>
              </a:pPr>
              <a:r>
                <a:rPr b="1" lang="ko" sz="1500">
                  <a:solidFill>
                    <a:schemeClr val="dk2"/>
                  </a:solidFill>
                  <a:latin typeface="Open Sans"/>
                  <a:ea typeface="Open Sans"/>
                  <a:cs typeface="Open Sans"/>
                  <a:sym typeface="Open Sans"/>
                </a:rPr>
                <a:t>변수 누락</a:t>
              </a:r>
              <a:endParaRPr b="0" i="0" sz="1500" u="none" cap="none" strike="noStrike">
                <a:solidFill>
                  <a:schemeClr val="dk2"/>
                </a:solidFill>
                <a:latin typeface="Arial"/>
                <a:ea typeface="Arial"/>
                <a:cs typeface="Arial"/>
                <a:sym typeface="Arial"/>
              </a:endParaRPr>
            </a:p>
            <a:p>
              <a:pPr indent="0" lvl="0" marL="0" marR="0" rtl="0" algn="ctr">
                <a:lnSpc>
                  <a:spcPct val="130000"/>
                </a:lnSpc>
                <a:spcBef>
                  <a:spcPts val="800"/>
                </a:spcBef>
                <a:spcAft>
                  <a:spcPts val="0"/>
                </a:spcAft>
                <a:buClr>
                  <a:srgbClr val="000000"/>
                </a:buClr>
                <a:buSzPts val="800"/>
                <a:buFont typeface="Arial"/>
                <a:buNone/>
              </a:pPr>
              <a:r>
                <a:rPr lang="ko" sz="1100">
                  <a:solidFill>
                    <a:schemeClr val="dk2"/>
                  </a:solidFill>
                  <a:latin typeface="Open Sans"/>
                  <a:ea typeface="Open Sans"/>
                  <a:cs typeface="Open Sans"/>
                  <a:sym typeface="Open Sans"/>
                </a:rPr>
                <a:t>연구 설계 시 중요 변수의 누락은 연구의 근간을 흔들 수 있는 위험이 있습니다. </a:t>
              </a:r>
              <a:endParaRPr b="0" i="0" u="none" cap="none" strike="noStrike">
                <a:solidFill>
                  <a:schemeClr val="dk2"/>
                </a:solidFill>
                <a:latin typeface="Arial"/>
                <a:ea typeface="Arial"/>
                <a:cs typeface="Arial"/>
                <a:sym typeface="Arial"/>
              </a:endParaRPr>
            </a:p>
          </p:txBody>
        </p:sp>
        <p:sp>
          <p:nvSpPr>
            <p:cNvPr id="496" name="Google Shape;496;p48"/>
            <p:cNvSpPr/>
            <p:nvPr/>
          </p:nvSpPr>
          <p:spPr>
            <a:xfrm>
              <a:off x="6417335" y="2209891"/>
              <a:ext cx="437639" cy="237481"/>
            </a:xfrm>
            <a:custGeom>
              <a:rect b="b" l="l" r="r" t="t"/>
              <a:pathLst>
                <a:path extrusionOk="0" h="77" w="144">
                  <a:moveTo>
                    <a:pt x="72" y="0"/>
                  </a:moveTo>
                  <a:cubicBezTo>
                    <a:pt x="37" y="0"/>
                    <a:pt x="3" y="34"/>
                    <a:pt x="1" y="35"/>
                  </a:cubicBezTo>
                  <a:cubicBezTo>
                    <a:pt x="0" y="36"/>
                    <a:pt x="0" y="37"/>
                    <a:pt x="0" y="39"/>
                  </a:cubicBezTo>
                  <a:cubicBezTo>
                    <a:pt x="0" y="40"/>
                    <a:pt x="0" y="41"/>
                    <a:pt x="1" y="42"/>
                  </a:cubicBezTo>
                  <a:cubicBezTo>
                    <a:pt x="3" y="44"/>
                    <a:pt x="37" y="77"/>
                    <a:pt x="72" y="77"/>
                  </a:cubicBezTo>
                  <a:cubicBezTo>
                    <a:pt x="107" y="77"/>
                    <a:pt x="142" y="44"/>
                    <a:pt x="143" y="42"/>
                  </a:cubicBezTo>
                  <a:cubicBezTo>
                    <a:pt x="144" y="41"/>
                    <a:pt x="144" y="40"/>
                    <a:pt x="144" y="39"/>
                  </a:cubicBezTo>
                  <a:cubicBezTo>
                    <a:pt x="144" y="37"/>
                    <a:pt x="144" y="36"/>
                    <a:pt x="143" y="35"/>
                  </a:cubicBezTo>
                  <a:cubicBezTo>
                    <a:pt x="142" y="34"/>
                    <a:pt x="108" y="0"/>
                    <a:pt x="72" y="0"/>
                  </a:cubicBezTo>
                  <a:close/>
                  <a:moveTo>
                    <a:pt x="72" y="67"/>
                  </a:moveTo>
                  <a:cubicBezTo>
                    <a:pt x="48" y="67"/>
                    <a:pt x="22" y="47"/>
                    <a:pt x="13" y="39"/>
                  </a:cubicBezTo>
                  <a:cubicBezTo>
                    <a:pt x="22" y="30"/>
                    <a:pt x="48" y="10"/>
                    <a:pt x="72" y="10"/>
                  </a:cubicBezTo>
                  <a:cubicBezTo>
                    <a:pt x="97" y="10"/>
                    <a:pt x="122" y="30"/>
                    <a:pt x="132" y="39"/>
                  </a:cubicBezTo>
                  <a:cubicBezTo>
                    <a:pt x="122" y="47"/>
                    <a:pt x="97" y="67"/>
                    <a:pt x="72" y="67"/>
                  </a:cubicBezTo>
                  <a:close/>
                  <a:moveTo>
                    <a:pt x="54" y="39"/>
                  </a:moveTo>
                  <a:cubicBezTo>
                    <a:pt x="54" y="49"/>
                    <a:pt x="62" y="57"/>
                    <a:pt x="72" y="57"/>
                  </a:cubicBezTo>
                  <a:cubicBezTo>
                    <a:pt x="82" y="57"/>
                    <a:pt x="91" y="49"/>
                    <a:pt x="91" y="39"/>
                  </a:cubicBezTo>
                  <a:cubicBezTo>
                    <a:pt x="91" y="28"/>
                    <a:pt x="82" y="20"/>
                    <a:pt x="72" y="20"/>
                  </a:cubicBezTo>
                  <a:cubicBezTo>
                    <a:pt x="62" y="20"/>
                    <a:pt x="54" y="29"/>
                    <a:pt x="54" y="39"/>
                  </a:cubicBezTo>
                  <a:close/>
                  <a:moveTo>
                    <a:pt x="80" y="39"/>
                  </a:moveTo>
                  <a:cubicBezTo>
                    <a:pt x="80" y="43"/>
                    <a:pt x="77" y="47"/>
                    <a:pt x="72" y="47"/>
                  </a:cubicBezTo>
                  <a:cubicBezTo>
                    <a:pt x="68" y="47"/>
                    <a:pt x="64" y="43"/>
                    <a:pt x="64" y="39"/>
                  </a:cubicBezTo>
                  <a:cubicBezTo>
                    <a:pt x="64" y="34"/>
                    <a:pt x="68" y="30"/>
                    <a:pt x="72" y="30"/>
                  </a:cubicBezTo>
                  <a:cubicBezTo>
                    <a:pt x="77" y="31"/>
                    <a:pt x="80" y="34"/>
                    <a:pt x="80" y="3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7" name="Google Shape;497;p48"/>
          <p:cNvSpPr txBox="1"/>
          <p:nvPr/>
        </p:nvSpPr>
        <p:spPr>
          <a:xfrm>
            <a:off x="6847200" y="0"/>
            <a:ext cx="288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3.4 AI 기반 특성 분석</a:t>
            </a:r>
            <a:endParaRPr sz="1000">
              <a:solidFill>
                <a:srgbClr val="434343"/>
              </a:solidFill>
            </a:endParaRPr>
          </a:p>
        </p:txBody>
      </p:sp>
      <p:pic>
        <p:nvPicPr>
          <p:cNvPr id="498" name="Google Shape;498;p48"/>
          <p:cNvPicPr preferRelativeResize="0"/>
          <p:nvPr/>
        </p:nvPicPr>
        <p:blipFill>
          <a:blip r:embed="rId3">
            <a:alphaModFix amt="70000"/>
          </a:blip>
          <a:stretch>
            <a:fillRect/>
          </a:stretch>
        </p:blipFill>
        <p:spPr>
          <a:xfrm>
            <a:off x="2144102" y="3906938"/>
            <a:ext cx="852700" cy="852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2" name="Shape 502"/>
        <p:cNvGrpSpPr/>
        <p:nvPr/>
      </p:nvGrpSpPr>
      <p:grpSpPr>
        <a:xfrm>
          <a:off x="0" y="0"/>
          <a:ext cx="0" cy="0"/>
          <a:chOff x="0" y="0"/>
          <a:chExt cx="0" cy="0"/>
        </a:xfrm>
      </p:grpSpPr>
      <p:sp>
        <p:nvSpPr>
          <p:cNvPr id="503" name="Google Shape;503;p49"/>
          <p:cNvSpPr/>
          <p:nvPr/>
        </p:nvSpPr>
        <p:spPr>
          <a:xfrm>
            <a:off x="1163475" y="2192996"/>
            <a:ext cx="1240200" cy="1240200"/>
          </a:xfrm>
          <a:prstGeom prst="ellipse">
            <a:avLst/>
          </a:prstGeom>
          <a:solidFill>
            <a:srgbClr val="EFEFE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ko" sz="1100">
                <a:solidFill>
                  <a:schemeClr val="dk1"/>
                </a:solidFill>
                <a:latin typeface="Montserrat ExtraBold"/>
                <a:ea typeface="Montserrat ExtraBold"/>
                <a:cs typeface="Montserrat ExtraBold"/>
                <a:sym typeface="Montserrat ExtraBold"/>
              </a:rPr>
              <a:t>ML모델</a:t>
            </a:r>
            <a:endParaRPr sz="1100">
              <a:solidFill>
                <a:schemeClr val="dk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800"/>
              <a:buFont typeface="Arial"/>
              <a:buNone/>
            </a:pPr>
            <a:r>
              <a:rPr lang="ko" sz="1100">
                <a:solidFill>
                  <a:schemeClr val="dk1"/>
                </a:solidFill>
                <a:latin typeface="Montserrat ExtraBold"/>
                <a:ea typeface="Montserrat ExtraBold"/>
                <a:cs typeface="Montserrat ExtraBold"/>
                <a:sym typeface="Montserrat ExtraBold"/>
              </a:rPr>
              <a:t>생성</a:t>
            </a:r>
            <a:endParaRPr sz="1100">
              <a:solidFill>
                <a:schemeClr val="dk1"/>
              </a:solidFill>
              <a:latin typeface="Montserrat ExtraBold"/>
              <a:ea typeface="Montserrat ExtraBold"/>
              <a:cs typeface="Montserrat ExtraBold"/>
              <a:sym typeface="Montserrat ExtraBold"/>
            </a:endParaRPr>
          </a:p>
        </p:txBody>
      </p:sp>
      <p:cxnSp>
        <p:nvCxnSpPr>
          <p:cNvPr id="504" name="Google Shape;504;p49"/>
          <p:cNvCxnSpPr/>
          <p:nvPr/>
        </p:nvCxnSpPr>
        <p:spPr>
          <a:xfrm>
            <a:off x="2500413" y="2813074"/>
            <a:ext cx="1115700" cy="0"/>
          </a:xfrm>
          <a:prstGeom prst="straightConnector1">
            <a:avLst/>
          </a:prstGeom>
          <a:noFill/>
          <a:ln cap="flat" cmpd="sng" w="12700">
            <a:solidFill>
              <a:schemeClr val="accent1"/>
            </a:solidFill>
            <a:prstDash val="solid"/>
            <a:miter lim="800000"/>
            <a:headEnd len="sm" w="sm" type="none"/>
            <a:tailEnd len="med" w="med" type="triangle"/>
          </a:ln>
        </p:spPr>
      </p:cxnSp>
      <p:sp>
        <p:nvSpPr>
          <p:cNvPr id="505" name="Google Shape;505;p49"/>
          <p:cNvSpPr/>
          <p:nvPr/>
        </p:nvSpPr>
        <p:spPr>
          <a:xfrm>
            <a:off x="3712878" y="2192996"/>
            <a:ext cx="1240200" cy="1240200"/>
          </a:xfrm>
          <a:prstGeom prst="ellipse">
            <a:avLst/>
          </a:prstGeom>
          <a:solidFill>
            <a:srgbClr val="EFEFEF"/>
          </a:solid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r>
              <a:t/>
            </a:r>
            <a:endParaRPr b="1" sz="1900">
              <a:solidFill>
                <a:schemeClr val="dk1"/>
              </a:solidFill>
              <a:latin typeface="Open Sans"/>
              <a:ea typeface="Open Sans"/>
              <a:cs typeface="Open Sans"/>
              <a:sym typeface="Open Sans"/>
            </a:endParaRPr>
          </a:p>
        </p:txBody>
      </p:sp>
      <p:cxnSp>
        <p:nvCxnSpPr>
          <p:cNvPr id="506" name="Google Shape;506;p49"/>
          <p:cNvCxnSpPr/>
          <p:nvPr/>
        </p:nvCxnSpPr>
        <p:spPr>
          <a:xfrm>
            <a:off x="5049866" y="2813074"/>
            <a:ext cx="1115700" cy="0"/>
          </a:xfrm>
          <a:prstGeom prst="straightConnector1">
            <a:avLst/>
          </a:prstGeom>
          <a:noFill/>
          <a:ln cap="flat" cmpd="sng" w="12700">
            <a:solidFill>
              <a:schemeClr val="accent1"/>
            </a:solidFill>
            <a:prstDash val="solid"/>
            <a:miter lim="800000"/>
            <a:headEnd len="sm" w="sm" type="none"/>
            <a:tailEnd len="med" w="med" type="triangle"/>
          </a:ln>
        </p:spPr>
      </p:cxnSp>
      <p:sp>
        <p:nvSpPr>
          <p:cNvPr id="507" name="Google Shape;507;p49"/>
          <p:cNvSpPr/>
          <p:nvPr/>
        </p:nvSpPr>
        <p:spPr>
          <a:xfrm>
            <a:off x="6328925" y="1950875"/>
            <a:ext cx="1591200" cy="1605600"/>
          </a:xfrm>
          <a:prstGeom prst="ellipse">
            <a:avLst/>
          </a:prstGeom>
          <a:solidFill>
            <a:schemeClr val="accent1"/>
          </a:solidFill>
          <a:ln>
            <a:noFill/>
          </a:ln>
          <a:effectLst>
            <a:outerShdw blurRad="508000" rotWithShape="0" algn="ctr" dir="5400000" dist="254000">
              <a:srgbClr val="000000">
                <a:alpha val="294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lang="ko" sz="2000">
                <a:solidFill>
                  <a:schemeClr val="lt2"/>
                </a:solidFill>
                <a:latin typeface="Montserrat ExtraBold"/>
                <a:ea typeface="Montserrat ExtraBold"/>
                <a:cs typeface="Montserrat ExtraBold"/>
                <a:sym typeface="Montserrat ExtraBold"/>
              </a:rPr>
              <a:t>AI 기반 특징 분석</a:t>
            </a:r>
            <a:endParaRPr i="0" sz="1200" u="none" cap="none" strike="noStrike">
              <a:solidFill>
                <a:schemeClr val="lt2"/>
              </a:solidFill>
              <a:latin typeface="Montserrat ExtraBold"/>
              <a:ea typeface="Montserrat ExtraBold"/>
              <a:cs typeface="Montserrat ExtraBold"/>
              <a:sym typeface="Montserrat ExtraBold"/>
            </a:endParaRPr>
          </a:p>
        </p:txBody>
      </p:sp>
      <p:sp>
        <p:nvSpPr>
          <p:cNvPr id="508" name="Google Shape;508;p49"/>
          <p:cNvSpPr txBox="1"/>
          <p:nvPr/>
        </p:nvSpPr>
        <p:spPr>
          <a:xfrm>
            <a:off x="864600" y="3729150"/>
            <a:ext cx="1892700" cy="3732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800"/>
              </a:spcBef>
              <a:spcAft>
                <a:spcPts val="0"/>
              </a:spcAft>
              <a:buClr>
                <a:srgbClr val="000000"/>
              </a:buClr>
              <a:buSzPts val="800"/>
              <a:buFont typeface="Arial"/>
              <a:buNone/>
            </a:pPr>
            <a:r>
              <a:rPr lang="ko" sz="900">
                <a:solidFill>
                  <a:schemeClr val="dk1"/>
                </a:solidFill>
                <a:latin typeface="Montserrat"/>
                <a:ea typeface="Montserrat"/>
                <a:cs typeface="Montserrat"/>
                <a:sym typeface="Montserrat"/>
              </a:rPr>
              <a:t>코호트 데이터를 사용해</a:t>
            </a:r>
            <a:br>
              <a:rPr lang="ko" sz="900">
                <a:solidFill>
                  <a:schemeClr val="dk1"/>
                </a:solidFill>
                <a:latin typeface="Montserrat"/>
                <a:ea typeface="Montserrat"/>
                <a:cs typeface="Montserrat"/>
                <a:sym typeface="Montserrat"/>
              </a:rPr>
            </a:br>
            <a:r>
              <a:rPr b="1" lang="ko" sz="900">
                <a:solidFill>
                  <a:schemeClr val="dk1"/>
                </a:solidFill>
                <a:latin typeface="Montserrat"/>
                <a:ea typeface="Montserrat"/>
                <a:cs typeface="Montserrat"/>
                <a:sym typeface="Montserrat"/>
              </a:rPr>
              <a:t>XGBoost 머신러닝 모델</a:t>
            </a:r>
            <a:r>
              <a:rPr lang="ko" sz="900">
                <a:solidFill>
                  <a:schemeClr val="dk1"/>
                </a:solidFill>
                <a:latin typeface="Montserrat"/>
                <a:ea typeface="Montserrat"/>
                <a:cs typeface="Montserrat"/>
                <a:sym typeface="Montserrat"/>
              </a:rPr>
              <a:t> 생성</a:t>
            </a:r>
            <a:r>
              <a:rPr lang="ko" sz="900">
                <a:solidFill>
                  <a:schemeClr val="dk1"/>
                </a:solidFill>
                <a:latin typeface="Montserrat"/>
                <a:ea typeface="Montserrat"/>
                <a:cs typeface="Montserrat"/>
                <a:sym typeface="Montserrat"/>
              </a:rPr>
              <a:t> </a:t>
            </a:r>
            <a:endParaRPr i="0" sz="1200" u="none" cap="none" strike="noStrike">
              <a:solidFill>
                <a:srgbClr val="000000"/>
              </a:solidFill>
              <a:latin typeface="Montserrat"/>
              <a:ea typeface="Montserrat"/>
              <a:cs typeface="Montserrat"/>
              <a:sym typeface="Montserrat"/>
            </a:endParaRPr>
          </a:p>
        </p:txBody>
      </p:sp>
      <p:sp>
        <p:nvSpPr>
          <p:cNvPr id="509" name="Google Shape;509;p49"/>
          <p:cNvSpPr txBox="1"/>
          <p:nvPr/>
        </p:nvSpPr>
        <p:spPr>
          <a:xfrm>
            <a:off x="3545262" y="3729153"/>
            <a:ext cx="1630200" cy="5532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800"/>
              </a:spcBef>
              <a:spcAft>
                <a:spcPts val="0"/>
              </a:spcAft>
              <a:buClr>
                <a:srgbClr val="000000"/>
              </a:buClr>
              <a:buSzPts val="800"/>
              <a:buFont typeface="Arial"/>
              <a:buNone/>
            </a:pPr>
            <a:r>
              <a:rPr b="1" lang="ko" sz="900">
                <a:solidFill>
                  <a:schemeClr val="dk1"/>
                </a:solidFill>
                <a:latin typeface="Montserrat"/>
                <a:ea typeface="Montserrat"/>
                <a:cs typeface="Montserrat"/>
                <a:sym typeface="Montserrat"/>
              </a:rPr>
              <a:t>SHAP</a:t>
            </a:r>
            <a:r>
              <a:rPr lang="ko" sz="900">
                <a:solidFill>
                  <a:schemeClr val="dk1"/>
                </a:solidFill>
                <a:latin typeface="Montserrat"/>
                <a:ea typeface="Montserrat"/>
                <a:cs typeface="Montserrat"/>
                <a:sym typeface="Montserrat"/>
              </a:rPr>
              <a:t> 알고리즘을 활용하여 관련성 높은 </a:t>
            </a:r>
            <a:r>
              <a:rPr b="1" lang="ko" sz="900">
                <a:solidFill>
                  <a:schemeClr val="dk1"/>
                </a:solidFill>
                <a:latin typeface="Montserrat"/>
                <a:ea typeface="Montserrat"/>
                <a:cs typeface="Montserrat"/>
                <a:sym typeface="Montserrat"/>
              </a:rPr>
              <a:t>중요 변수</a:t>
            </a:r>
            <a:r>
              <a:rPr lang="ko" sz="900">
                <a:solidFill>
                  <a:schemeClr val="dk1"/>
                </a:solidFill>
                <a:latin typeface="Montserrat"/>
                <a:ea typeface="Montserrat"/>
                <a:cs typeface="Montserrat"/>
                <a:sym typeface="Montserrat"/>
              </a:rPr>
              <a:t>를 선정 </a:t>
            </a:r>
            <a:br>
              <a:rPr lang="ko" sz="900">
                <a:solidFill>
                  <a:schemeClr val="dk1"/>
                </a:solidFill>
                <a:latin typeface="Montserrat"/>
                <a:ea typeface="Montserrat"/>
                <a:cs typeface="Montserrat"/>
                <a:sym typeface="Montserrat"/>
              </a:rPr>
            </a:br>
            <a:endParaRPr b="1" i="0" sz="900" u="none" cap="none" strike="noStrike">
              <a:solidFill>
                <a:srgbClr val="000000"/>
              </a:solidFill>
              <a:latin typeface="Montserrat"/>
              <a:ea typeface="Montserrat"/>
              <a:cs typeface="Montserrat"/>
              <a:sym typeface="Montserrat"/>
            </a:endParaRPr>
          </a:p>
        </p:txBody>
      </p:sp>
      <p:sp>
        <p:nvSpPr>
          <p:cNvPr id="510" name="Google Shape;510;p49"/>
          <p:cNvSpPr txBox="1"/>
          <p:nvPr/>
        </p:nvSpPr>
        <p:spPr>
          <a:xfrm>
            <a:off x="6328930" y="3729153"/>
            <a:ext cx="1630200" cy="3732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800"/>
              </a:spcBef>
              <a:spcAft>
                <a:spcPts val="0"/>
              </a:spcAft>
              <a:buClr>
                <a:srgbClr val="000000"/>
              </a:buClr>
              <a:buSzPts val="800"/>
              <a:buFont typeface="Arial"/>
              <a:buNone/>
            </a:pPr>
            <a:r>
              <a:rPr lang="ko" sz="900">
                <a:solidFill>
                  <a:schemeClr val="dk1"/>
                </a:solidFill>
                <a:latin typeface="Montserrat"/>
                <a:ea typeface="Montserrat"/>
                <a:cs typeface="Montserrat"/>
                <a:sym typeface="Montserrat"/>
              </a:rPr>
              <a:t>연구 설계의 </a:t>
            </a:r>
            <a:r>
              <a:rPr b="1" lang="ko" sz="900">
                <a:solidFill>
                  <a:schemeClr val="dk1"/>
                </a:solidFill>
                <a:latin typeface="Montserrat"/>
                <a:ea typeface="Montserrat"/>
                <a:cs typeface="Montserrat"/>
                <a:sym typeface="Montserrat"/>
              </a:rPr>
              <a:t>완성도 </a:t>
            </a:r>
            <a:r>
              <a:rPr lang="ko" sz="900">
                <a:solidFill>
                  <a:schemeClr val="dk1"/>
                </a:solidFill>
                <a:latin typeface="Montserrat"/>
                <a:ea typeface="Montserrat"/>
                <a:cs typeface="Montserrat"/>
                <a:sym typeface="Montserrat"/>
              </a:rPr>
              <a:t>향상</a:t>
            </a:r>
            <a:br>
              <a:rPr lang="ko" sz="900">
                <a:solidFill>
                  <a:schemeClr val="dk1"/>
                </a:solidFill>
                <a:latin typeface="Montserrat"/>
                <a:ea typeface="Montserrat"/>
                <a:cs typeface="Montserrat"/>
                <a:sym typeface="Montserrat"/>
              </a:rPr>
            </a:br>
            <a:endParaRPr sz="900">
              <a:solidFill>
                <a:schemeClr val="dk1"/>
              </a:solidFill>
              <a:latin typeface="Montserrat"/>
              <a:ea typeface="Montserrat"/>
              <a:cs typeface="Montserrat"/>
              <a:sym typeface="Montserrat"/>
            </a:endParaRPr>
          </a:p>
        </p:txBody>
      </p:sp>
      <p:sp>
        <p:nvSpPr>
          <p:cNvPr id="511" name="Google Shape;511;p49"/>
          <p:cNvSpPr txBox="1"/>
          <p:nvPr/>
        </p:nvSpPr>
        <p:spPr>
          <a:xfrm>
            <a:off x="3712900" y="2571750"/>
            <a:ext cx="1240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solidFill>
                  <a:schemeClr val="dk1"/>
                </a:solidFill>
                <a:latin typeface="Montserrat ExtraBold"/>
                <a:ea typeface="Montserrat ExtraBold"/>
                <a:cs typeface="Montserrat ExtraBold"/>
                <a:sym typeface="Montserrat ExtraBold"/>
              </a:rPr>
              <a:t>코호트 데이터 </a:t>
            </a:r>
            <a:endParaRPr sz="11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ko" sz="1100">
                <a:solidFill>
                  <a:schemeClr val="dk1"/>
                </a:solidFill>
                <a:latin typeface="Montserrat ExtraBold"/>
                <a:ea typeface="Montserrat ExtraBold"/>
                <a:cs typeface="Montserrat ExtraBold"/>
                <a:sym typeface="Montserrat ExtraBold"/>
              </a:rPr>
              <a:t>분석</a:t>
            </a:r>
            <a:endParaRPr sz="1100">
              <a:solidFill>
                <a:schemeClr val="dk1"/>
              </a:solidFill>
              <a:latin typeface="Montserrat ExtraBold"/>
              <a:ea typeface="Montserrat ExtraBold"/>
              <a:cs typeface="Montserrat ExtraBold"/>
              <a:sym typeface="Montserrat ExtraBold"/>
            </a:endParaRPr>
          </a:p>
        </p:txBody>
      </p:sp>
      <p:sp>
        <p:nvSpPr>
          <p:cNvPr id="512" name="Google Shape;512;p49"/>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Bento만의 기능 - </a:t>
            </a:r>
            <a:r>
              <a:rPr lang="ko">
                <a:solidFill>
                  <a:schemeClr val="accent1"/>
                </a:solidFill>
              </a:rPr>
              <a:t>AI 기반 특징 분석</a:t>
            </a:r>
            <a:endParaRPr/>
          </a:p>
        </p:txBody>
      </p:sp>
      <p:sp>
        <p:nvSpPr>
          <p:cNvPr id="513" name="Google Shape;513;p49"/>
          <p:cNvSpPr txBox="1"/>
          <p:nvPr/>
        </p:nvSpPr>
        <p:spPr>
          <a:xfrm>
            <a:off x="6847200" y="0"/>
            <a:ext cx="288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3.4 AI 기반 특성 분석</a:t>
            </a:r>
            <a:endParaRPr sz="1000">
              <a:solidFill>
                <a:srgbClr val="434343"/>
              </a:solidFill>
            </a:endParaRPr>
          </a:p>
        </p:txBody>
      </p:sp>
      <p:sp>
        <p:nvSpPr>
          <p:cNvPr id="514" name="Google Shape;514;p49"/>
          <p:cNvSpPr txBox="1"/>
          <p:nvPr/>
        </p:nvSpPr>
        <p:spPr>
          <a:xfrm>
            <a:off x="2714150" y="2429350"/>
            <a:ext cx="48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8" name="Shape 518"/>
        <p:cNvGrpSpPr/>
        <p:nvPr/>
      </p:nvGrpSpPr>
      <p:grpSpPr>
        <a:xfrm>
          <a:off x="0" y="0"/>
          <a:ext cx="0" cy="0"/>
          <a:chOff x="0" y="0"/>
          <a:chExt cx="0" cy="0"/>
        </a:xfrm>
      </p:grpSpPr>
      <p:sp>
        <p:nvSpPr>
          <p:cNvPr id="519" name="Google Shape;519;p50"/>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연구의 신뢰도를 높여주는 </a:t>
            </a:r>
            <a:r>
              <a:rPr lang="ko">
                <a:solidFill>
                  <a:schemeClr val="accent1"/>
                </a:solidFill>
              </a:rPr>
              <a:t>특징 분석</a:t>
            </a:r>
            <a:endParaRPr/>
          </a:p>
        </p:txBody>
      </p:sp>
      <p:pic>
        <p:nvPicPr>
          <p:cNvPr id="520" name="Google Shape;520;p50"/>
          <p:cNvPicPr preferRelativeResize="0"/>
          <p:nvPr/>
        </p:nvPicPr>
        <p:blipFill>
          <a:blip r:embed="rId3">
            <a:alphaModFix/>
          </a:blip>
          <a:stretch>
            <a:fillRect/>
          </a:stretch>
        </p:blipFill>
        <p:spPr>
          <a:xfrm>
            <a:off x="726150" y="1145400"/>
            <a:ext cx="7691694" cy="3815801"/>
          </a:xfrm>
          <a:prstGeom prst="rect">
            <a:avLst/>
          </a:prstGeom>
          <a:noFill/>
          <a:ln cap="flat" cmpd="sng" w="9525">
            <a:solidFill>
              <a:schemeClr val="lt1"/>
            </a:solidFill>
            <a:prstDash val="solid"/>
            <a:round/>
            <a:headEnd len="sm" w="sm" type="none"/>
            <a:tailEnd len="sm" w="sm" type="none"/>
          </a:ln>
        </p:spPr>
      </p:pic>
      <p:sp>
        <p:nvSpPr>
          <p:cNvPr id="521" name="Google Shape;521;p50"/>
          <p:cNvSpPr txBox="1"/>
          <p:nvPr/>
        </p:nvSpPr>
        <p:spPr>
          <a:xfrm>
            <a:off x="4829800" y="1022900"/>
            <a:ext cx="4372200" cy="5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100">
                <a:solidFill>
                  <a:schemeClr val="dk1"/>
                </a:solidFill>
                <a:latin typeface="Open Sans"/>
                <a:ea typeface="Open Sans"/>
                <a:cs typeface="Open Sans"/>
                <a:sym typeface="Open Sans"/>
              </a:rPr>
              <a:t>procedure : 의료진이 시행한 시술, 검사,치료</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ko" sz="1100">
                <a:solidFill>
                  <a:schemeClr val="dk1"/>
                </a:solidFill>
                <a:latin typeface="Open Sans"/>
                <a:ea typeface="Open Sans"/>
                <a:cs typeface="Open Sans"/>
                <a:sym typeface="Open Sans"/>
              </a:rPr>
              <a:t>condition : 현재 환자의 질병, 증상, 징후 상태</a:t>
            </a:r>
            <a:endParaRPr sz="1100">
              <a:solidFill>
                <a:schemeClr val="dk1"/>
              </a:solidFill>
              <a:latin typeface="Open Sans"/>
              <a:ea typeface="Open Sans"/>
              <a:cs typeface="Open Sans"/>
              <a:sym typeface="Open Sans"/>
            </a:endParaRPr>
          </a:p>
        </p:txBody>
      </p:sp>
      <p:sp>
        <p:nvSpPr>
          <p:cNvPr id="522" name="Google Shape;522;p50"/>
          <p:cNvSpPr txBox="1"/>
          <p:nvPr/>
        </p:nvSpPr>
        <p:spPr>
          <a:xfrm>
            <a:off x="6847200" y="0"/>
            <a:ext cx="288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3.4 AI 기반 특성 분석</a:t>
            </a:r>
            <a:endParaRPr sz="10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3" name="Shape 93"/>
        <p:cNvGrpSpPr/>
        <p:nvPr/>
      </p:nvGrpSpPr>
      <p:grpSpPr>
        <a:xfrm>
          <a:off x="0" y="0"/>
          <a:ext cx="0" cy="0"/>
          <a:chOff x="0" y="0"/>
          <a:chExt cx="0" cy="0"/>
        </a:xfrm>
      </p:grpSpPr>
      <p:sp>
        <p:nvSpPr>
          <p:cNvPr id="94" name="Google Shape;94;p24"/>
          <p:cNvSpPr/>
          <p:nvPr/>
        </p:nvSpPr>
        <p:spPr>
          <a:xfrm>
            <a:off x="2692104" y="1547831"/>
            <a:ext cx="1800300" cy="11073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95" name="Google Shape;95;p24"/>
          <p:cNvSpPr/>
          <p:nvPr/>
        </p:nvSpPr>
        <p:spPr>
          <a:xfrm>
            <a:off x="4651589" y="1547831"/>
            <a:ext cx="1800300" cy="11073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96" name="Google Shape;96;p24"/>
          <p:cNvSpPr txBox="1"/>
          <p:nvPr/>
        </p:nvSpPr>
        <p:spPr>
          <a:xfrm>
            <a:off x="2855843" y="2101472"/>
            <a:ext cx="1466700" cy="3978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1100">
                <a:solidFill>
                  <a:schemeClr val="dk1"/>
                </a:solidFill>
                <a:latin typeface="Open Sans"/>
                <a:ea typeface="Open Sans"/>
                <a:cs typeface="Open Sans"/>
                <a:sym typeface="Open Sans"/>
              </a:rPr>
              <a:t>약물 처방 데이터</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800"/>
              <a:buFont typeface="Arial"/>
              <a:buNone/>
            </a:pPr>
            <a:r>
              <a:rPr lang="ko" sz="800">
                <a:solidFill>
                  <a:schemeClr val="dk1"/>
                </a:solidFill>
                <a:latin typeface="Open Sans"/>
                <a:ea typeface="Open Sans"/>
                <a:cs typeface="Open Sans"/>
                <a:sym typeface="Open Sans"/>
              </a:rPr>
              <a:t>Drug Exposure</a:t>
            </a:r>
            <a:endParaRPr b="0" i="0" sz="1100" u="none" cap="none" strike="noStrike">
              <a:solidFill>
                <a:srgbClr val="000000"/>
              </a:solidFill>
              <a:latin typeface="Arial"/>
              <a:ea typeface="Arial"/>
              <a:cs typeface="Arial"/>
              <a:sym typeface="Arial"/>
            </a:endParaRPr>
          </a:p>
        </p:txBody>
      </p:sp>
      <p:sp>
        <p:nvSpPr>
          <p:cNvPr id="97" name="Google Shape;97;p24"/>
          <p:cNvSpPr txBox="1"/>
          <p:nvPr/>
        </p:nvSpPr>
        <p:spPr>
          <a:xfrm>
            <a:off x="4815327" y="2101472"/>
            <a:ext cx="1466700" cy="397800"/>
          </a:xfrm>
          <a:prstGeom prst="rect">
            <a:avLst/>
          </a:prstGeom>
          <a:noFill/>
          <a:ln>
            <a:noFill/>
          </a:ln>
        </p:spPr>
        <p:txBody>
          <a:bodyPr anchorCtr="0" anchor="t" bIns="27000" lIns="0" spcFirstLastPara="1" rIns="0" wrap="square" tIns="27000">
            <a:spAutoFit/>
          </a:bodyPr>
          <a:lstStyle/>
          <a:p>
            <a:pPr indent="0" lvl="0" marL="0" rtl="0" algn="l">
              <a:lnSpc>
                <a:spcPct val="130000"/>
              </a:lnSpc>
              <a:spcBef>
                <a:spcPts val="0"/>
              </a:spcBef>
              <a:spcAft>
                <a:spcPts val="0"/>
              </a:spcAft>
              <a:buClr>
                <a:srgbClr val="000000"/>
              </a:buClr>
              <a:buSzPts val="1100"/>
              <a:buFont typeface="Arial"/>
              <a:buNone/>
            </a:pPr>
            <a:r>
              <a:rPr b="1" lang="ko" sz="1100">
                <a:solidFill>
                  <a:schemeClr val="dk1"/>
                </a:solidFill>
                <a:latin typeface="Open Sans"/>
                <a:ea typeface="Open Sans"/>
                <a:cs typeface="Open Sans"/>
                <a:sym typeface="Open Sans"/>
              </a:rPr>
              <a:t>진단 정보</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800"/>
              <a:buFont typeface="Arial"/>
              <a:buNone/>
            </a:pPr>
            <a:r>
              <a:rPr lang="ko" sz="800">
                <a:solidFill>
                  <a:schemeClr val="dk1"/>
                </a:solidFill>
                <a:latin typeface="Open Sans"/>
                <a:ea typeface="Open Sans"/>
                <a:cs typeface="Open Sans"/>
                <a:sym typeface="Open Sans"/>
              </a:rPr>
              <a:t>Diagnosis</a:t>
            </a:r>
            <a:endParaRPr b="0" i="0" sz="1100" u="none" cap="none" strike="noStrike">
              <a:solidFill>
                <a:srgbClr val="000000"/>
              </a:solidFill>
              <a:latin typeface="Arial"/>
              <a:ea typeface="Arial"/>
              <a:cs typeface="Arial"/>
              <a:sym typeface="Arial"/>
            </a:endParaRPr>
          </a:p>
        </p:txBody>
      </p:sp>
      <p:sp>
        <p:nvSpPr>
          <p:cNvPr id="98" name="Google Shape;98;p24"/>
          <p:cNvSpPr/>
          <p:nvPr/>
        </p:nvSpPr>
        <p:spPr>
          <a:xfrm>
            <a:off x="1676131" y="2876807"/>
            <a:ext cx="1800300" cy="11073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99" name="Google Shape;99;p24"/>
          <p:cNvSpPr txBox="1"/>
          <p:nvPr/>
        </p:nvSpPr>
        <p:spPr>
          <a:xfrm>
            <a:off x="1839870" y="3430447"/>
            <a:ext cx="1466700" cy="3978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1100">
                <a:solidFill>
                  <a:schemeClr val="dk1"/>
                </a:solidFill>
                <a:latin typeface="Open Sans"/>
                <a:ea typeface="Open Sans"/>
                <a:cs typeface="Open Sans"/>
                <a:sym typeface="Open Sans"/>
              </a:rPr>
              <a:t>시술 기록</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800"/>
              <a:buFont typeface="Arial"/>
              <a:buNone/>
            </a:pPr>
            <a:r>
              <a:rPr lang="ko" sz="800">
                <a:solidFill>
                  <a:schemeClr val="dk1"/>
                </a:solidFill>
                <a:latin typeface="Open Sans"/>
                <a:ea typeface="Open Sans"/>
                <a:cs typeface="Open Sans"/>
                <a:sym typeface="Open Sans"/>
              </a:rPr>
              <a:t>Procedures</a:t>
            </a:r>
            <a:endParaRPr b="0" i="0" sz="1100" u="none" cap="none" strike="noStrike">
              <a:solidFill>
                <a:srgbClr val="000000"/>
              </a:solidFill>
              <a:latin typeface="Arial"/>
              <a:ea typeface="Arial"/>
              <a:cs typeface="Arial"/>
              <a:sym typeface="Arial"/>
            </a:endParaRPr>
          </a:p>
        </p:txBody>
      </p:sp>
      <p:sp>
        <p:nvSpPr>
          <p:cNvPr id="100" name="Google Shape;100;p24"/>
          <p:cNvSpPr/>
          <p:nvPr/>
        </p:nvSpPr>
        <p:spPr>
          <a:xfrm>
            <a:off x="3640095" y="2876807"/>
            <a:ext cx="1800300" cy="11073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01" name="Google Shape;101;p24"/>
          <p:cNvSpPr txBox="1"/>
          <p:nvPr/>
        </p:nvSpPr>
        <p:spPr>
          <a:xfrm>
            <a:off x="3803833" y="3430447"/>
            <a:ext cx="1466700" cy="3978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1100">
                <a:solidFill>
                  <a:schemeClr val="dk1"/>
                </a:solidFill>
                <a:latin typeface="Open Sans"/>
                <a:ea typeface="Open Sans"/>
                <a:cs typeface="Open Sans"/>
                <a:sym typeface="Open Sans"/>
              </a:rPr>
              <a:t>검사/측정 데이터</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800"/>
              <a:buFont typeface="Arial"/>
              <a:buNone/>
            </a:pPr>
            <a:r>
              <a:rPr lang="ko" sz="800">
                <a:solidFill>
                  <a:schemeClr val="dk1"/>
                </a:solidFill>
                <a:latin typeface="Open Sans"/>
                <a:ea typeface="Open Sans"/>
                <a:cs typeface="Open Sans"/>
                <a:sym typeface="Open Sans"/>
              </a:rPr>
              <a:t>Measurement</a:t>
            </a:r>
            <a:endParaRPr b="0" i="0" sz="1100" u="none" cap="none" strike="noStrike">
              <a:solidFill>
                <a:srgbClr val="000000"/>
              </a:solidFill>
              <a:latin typeface="Arial"/>
              <a:ea typeface="Arial"/>
              <a:cs typeface="Arial"/>
              <a:sym typeface="Arial"/>
            </a:endParaRPr>
          </a:p>
        </p:txBody>
      </p:sp>
      <p:sp>
        <p:nvSpPr>
          <p:cNvPr id="102" name="Google Shape;102;p24"/>
          <p:cNvSpPr/>
          <p:nvPr/>
        </p:nvSpPr>
        <p:spPr>
          <a:xfrm>
            <a:off x="5599579" y="2876807"/>
            <a:ext cx="1800300" cy="1107300"/>
          </a:xfrm>
          <a:prstGeom prst="roundRect">
            <a:avLst>
              <a:gd fmla="val 16667" name="adj"/>
            </a:avLst>
          </a:prstGeom>
          <a:solidFill>
            <a:schemeClr val="lt2"/>
          </a:solidFill>
          <a:ln cap="flat" cmpd="sng" w="9525">
            <a:solidFill>
              <a:srgbClr val="43434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03" name="Google Shape;103;p24"/>
          <p:cNvSpPr txBox="1"/>
          <p:nvPr/>
        </p:nvSpPr>
        <p:spPr>
          <a:xfrm>
            <a:off x="5763318" y="3430447"/>
            <a:ext cx="1466700" cy="3978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1100">
                <a:solidFill>
                  <a:schemeClr val="dk1"/>
                </a:solidFill>
                <a:latin typeface="Open Sans"/>
                <a:ea typeface="Open Sans"/>
                <a:cs typeface="Open Sans"/>
                <a:sym typeface="Open Sans"/>
              </a:rPr>
              <a:t>병원 방문 기록</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800"/>
              <a:buFont typeface="Arial"/>
              <a:buNone/>
            </a:pPr>
            <a:r>
              <a:rPr lang="ko" sz="800">
                <a:solidFill>
                  <a:schemeClr val="dk1"/>
                </a:solidFill>
                <a:latin typeface="Open Sans"/>
                <a:ea typeface="Open Sans"/>
                <a:cs typeface="Open Sans"/>
                <a:sym typeface="Open Sans"/>
              </a:rPr>
              <a:t>Visit Occurrence</a:t>
            </a:r>
            <a:endParaRPr b="0" i="0" sz="1100" u="none" cap="none" strike="noStrike">
              <a:solidFill>
                <a:srgbClr val="000000"/>
              </a:solidFill>
              <a:latin typeface="Arial"/>
              <a:ea typeface="Arial"/>
              <a:cs typeface="Arial"/>
              <a:sym typeface="Arial"/>
            </a:endParaRPr>
          </a:p>
        </p:txBody>
      </p:sp>
      <p:pic>
        <p:nvPicPr>
          <p:cNvPr id="104" name="Google Shape;104;p24"/>
          <p:cNvPicPr preferRelativeResize="0"/>
          <p:nvPr/>
        </p:nvPicPr>
        <p:blipFill>
          <a:blip r:embed="rId3">
            <a:alphaModFix/>
          </a:blip>
          <a:stretch>
            <a:fillRect/>
          </a:stretch>
        </p:blipFill>
        <p:spPr>
          <a:xfrm>
            <a:off x="2878875" y="1767338"/>
            <a:ext cx="252000" cy="252000"/>
          </a:xfrm>
          <a:prstGeom prst="rect">
            <a:avLst/>
          </a:prstGeom>
          <a:noFill/>
          <a:ln>
            <a:noFill/>
          </a:ln>
        </p:spPr>
      </p:pic>
      <p:pic>
        <p:nvPicPr>
          <p:cNvPr id="105" name="Google Shape;105;p24"/>
          <p:cNvPicPr preferRelativeResize="0"/>
          <p:nvPr/>
        </p:nvPicPr>
        <p:blipFill>
          <a:blip r:embed="rId4">
            <a:alphaModFix/>
          </a:blip>
          <a:stretch>
            <a:fillRect/>
          </a:stretch>
        </p:blipFill>
        <p:spPr>
          <a:xfrm>
            <a:off x="4838600" y="1764325"/>
            <a:ext cx="252000" cy="252000"/>
          </a:xfrm>
          <a:prstGeom prst="rect">
            <a:avLst/>
          </a:prstGeom>
          <a:solidFill>
            <a:schemeClr val="lt2"/>
          </a:solidFill>
          <a:ln>
            <a:noFill/>
          </a:ln>
        </p:spPr>
      </p:pic>
      <p:pic>
        <p:nvPicPr>
          <p:cNvPr id="106" name="Google Shape;106;p24"/>
          <p:cNvPicPr preferRelativeResize="0"/>
          <p:nvPr/>
        </p:nvPicPr>
        <p:blipFill>
          <a:blip r:embed="rId5">
            <a:alphaModFix/>
          </a:blip>
          <a:stretch>
            <a:fillRect/>
          </a:stretch>
        </p:blipFill>
        <p:spPr>
          <a:xfrm>
            <a:off x="1852000" y="3090843"/>
            <a:ext cx="252000" cy="252000"/>
          </a:xfrm>
          <a:prstGeom prst="rect">
            <a:avLst/>
          </a:prstGeom>
          <a:noFill/>
          <a:ln>
            <a:noFill/>
          </a:ln>
        </p:spPr>
      </p:pic>
      <p:pic>
        <p:nvPicPr>
          <p:cNvPr id="107" name="Google Shape;107;p24"/>
          <p:cNvPicPr preferRelativeResize="0"/>
          <p:nvPr/>
        </p:nvPicPr>
        <p:blipFill>
          <a:blip r:embed="rId6">
            <a:alphaModFix/>
          </a:blip>
          <a:stretch>
            <a:fillRect/>
          </a:stretch>
        </p:blipFill>
        <p:spPr>
          <a:xfrm>
            <a:off x="3827575" y="3090843"/>
            <a:ext cx="252000" cy="252000"/>
          </a:xfrm>
          <a:prstGeom prst="rect">
            <a:avLst/>
          </a:prstGeom>
          <a:solidFill>
            <a:schemeClr val="lt2"/>
          </a:solidFill>
          <a:ln>
            <a:noFill/>
          </a:ln>
        </p:spPr>
      </p:pic>
      <p:pic>
        <p:nvPicPr>
          <p:cNvPr id="108" name="Google Shape;108;p24"/>
          <p:cNvPicPr preferRelativeResize="0"/>
          <p:nvPr/>
        </p:nvPicPr>
        <p:blipFill>
          <a:blip r:embed="rId7">
            <a:alphaModFix/>
          </a:blip>
          <a:stretch>
            <a:fillRect/>
          </a:stretch>
        </p:blipFill>
        <p:spPr>
          <a:xfrm>
            <a:off x="5803150" y="3085443"/>
            <a:ext cx="252000" cy="252000"/>
          </a:xfrm>
          <a:prstGeom prst="rect">
            <a:avLst/>
          </a:prstGeom>
          <a:noFill/>
          <a:ln>
            <a:noFill/>
          </a:ln>
        </p:spPr>
      </p:pic>
      <p:sp>
        <p:nvSpPr>
          <p:cNvPr id="109" name="Google Shape;109;p24"/>
          <p:cNvSpPr txBox="1"/>
          <p:nvPr/>
        </p:nvSpPr>
        <p:spPr>
          <a:xfrm>
            <a:off x="7559050" y="3176518"/>
            <a:ext cx="73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2100">
                <a:solidFill>
                  <a:srgbClr val="666666"/>
                </a:solidFill>
                <a:latin typeface="Open Sans"/>
                <a:ea typeface="Open Sans"/>
                <a:cs typeface="Open Sans"/>
                <a:sym typeface="Open Sans"/>
              </a:rPr>
              <a:t>• • •</a:t>
            </a:r>
            <a:endParaRPr sz="2100">
              <a:solidFill>
                <a:srgbClr val="666666"/>
              </a:solidFill>
              <a:latin typeface="Open Sans"/>
              <a:ea typeface="Open Sans"/>
              <a:cs typeface="Open Sans"/>
              <a:sym typeface="Open Sans"/>
            </a:endParaRPr>
          </a:p>
        </p:txBody>
      </p:sp>
      <p:sp>
        <p:nvSpPr>
          <p:cNvPr id="110" name="Google Shape;110;p24"/>
          <p:cNvSpPr txBox="1"/>
          <p:nvPr>
            <p:ph type="title"/>
          </p:nvPr>
        </p:nvSpPr>
        <p:spPr>
          <a:xfrm>
            <a:off x="764381" y="634203"/>
            <a:ext cx="68646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‘의료 데이터’</a:t>
            </a:r>
            <a:r>
              <a:rPr lang="ko"/>
              <a:t>란?</a:t>
            </a:r>
            <a:endParaRPr>
              <a:solidFill>
                <a:schemeClr val="accent1"/>
              </a:solidFill>
            </a:endParaRPr>
          </a:p>
        </p:txBody>
      </p:sp>
      <p:sp>
        <p:nvSpPr>
          <p:cNvPr id="111" name="Google Shape;111;p24"/>
          <p:cNvSpPr txBox="1"/>
          <p:nvPr/>
        </p:nvSpPr>
        <p:spPr>
          <a:xfrm>
            <a:off x="6810625" y="0"/>
            <a:ext cx="313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1.1 의료 데이터 및 분석의 정의와 중요성</a:t>
            </a:r>
            <a:endParaRPr sz="1000">
              <a:solidFill>
                <a:srgbClr val="43434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6" name="Shape 526"/>
        <p:cNvGrpSpPr/>
        <p:nvPr/>
      </p:nvGrpSpPr>
      <p:grpSpPr>
        <a:xfrm>
          <a:off x="0" y="0"/>
          <a:ext cx="0" cy="0"/>
          <a:chOff x="0" y="0"/>
          <a:chExt cx="0" cy="0"/>
        </a:xfrm>
      </p:grpSpPr>
      <p:sp>
        <p:nvSpPr>
          <p:cNvPr id="527" name="Google Shape;527;p51"/>
          <p:cNvSpPr/>
          <p:nvPr/>
        </p:nvSpPr>
        <p:spPr>
          <a:xfrm>
            <a:off x="3296858" y="1545053"/>
            <a:ext cx="2472000" cy="1497600"/>
          </a:xfrm>
          <a:prstGeom prst="roundRect">
            <a:avLst>
              <a:gd fmla="val 13620" name="adj"/>
            </a:avLst>
          </a:prstGeom>
          <a:solidFill>
            <a:schemeClr val="lt2"/>
          </a:solidFill>
          <a:ln cap="flat" cmpd="sng" w="9525">
            <a:solidFill>
              <a:srgbClr val="000000"/>
            </a:solidFill>
            <a:prstDash val="solid"/>
            <a:round/>
            <a:headEnd len="sm" w="sm" type="none"/>
            <a:tailEnd len="sm" w="sm" type="none"/>
          </a:ln>
        </p:spPr>
        <p:txBody>
          <a:bodyPr anchorCtr="0" anchor="t" bIns="0" lIns="342900" spcFirstLastPara="1" rIns="205725" wrap="square" tIns="342900">
            <a:noAutofit/>
          </a:bodyPr>
          <a:lstStyle/>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p:txBody>
      </p:sp>
      <p:sp>
        <p:nvSpPr>
          <p:cNvPr id="528" name="Google Shape;528;p51"/>
          <p:cNvSpPr/>
          <p:nvPr/>
        </p:nvSpPr>
        <p:spPr>
          <a:xfrm>
            <a:off x="5907308" y="1545053"/>
            <a:ext cx="2472000" cy="1497600"/>
          </a:xfrm>
          <a:prstGeom prst="roundRect">
            <a:avLst>
              <a:gd fmla="val 14606" name="adj"/>
            </a:avLst>
          </a:prstGeom>
          <a:solidFill>
            <a:schemeClr val="lt2"/>
          </a:solidFill>
          <a:ln cap="flat" cmpd="sng" w="9525">
            <a:solidFill>
              <a:srgbClr val="000000"/>
            </a:solidFill>
            <a:prstDash val="solid"/>
            <a:round/>
            <a:headEnd len="sm" w="sm" type="none"/>
            <a:tailEnd len="sm" w="sm" type="none"/>
          </a:ln>
        </p:spPr>
        <p:txBody>
          <a:bodyPr anchorCtr="0" anchor="t" bIns="0" lIns="342900" spcFirstLastPara="1" rIns="205725" wrap="square" tIns="342900">
            <a:noAutofit/>
          </a:bodyPr>
          <a:lstStyle/>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Open Sans"/>
              <a:ea typeface="Open Sans"/>
              <a:cs typeface="Open Sans"/>
              <a:sym typeface="Open Sans"/>
            </a:endParaRPr>
          </a:p>
        </p:txBody>
      </p:sp>
      <p:sp>
        <p:nvSpPr>
          <p:cNvPr id="529" name="Google Shape;529;p51"/>
          <p:cNvSpPr/>
          <p:nvPr/>
        </p:nvSpPr>
        <p:spPr>
          <a:xfrm>
            <a:off x="4605227" y="3122662"/>
            <a:ext cx="2465700" cy="1522500"/>
          </a:xfrm>
          <a:prstGeom prst="roundRect">
            <a:avLst>
              <a:gd fmla="val 13452" name="adj"/>
            </a:avLst>
          </a:prstGeom>
          <a:solidFill>
            <a:schemeClr val="lt2"/>
          </a:solidFill>
          <a:ln cap="flat" cmpd="sng" w="9525">
            <a:solidFill>
              <a:srgbClr val="000000"/>
            </a:solidFill>
            <a:prstDash val="solid"/>
            <a:round/>
            <a:headEnd len="sm" w="sm" type="none"/>
            <a:tailEnd len="sm" w="sm" type="none"/>
          </a:ln>
        </p:spPr>
        <p:txBody>
          <a:bodyPr anchorCtr="0" anchor="t" bIns="0" lIns="342900" spcFirstLastPara="1" rIns="205725" wrap="square" tIns="342900">
            <a:noAutofit/>
          </a:bodyPr>
          <a:lstStyle/>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p:txBody>
      </p:sp>
      <p:sp>
        <p:nvSpPr>
          <p:cNvPr id="530" name="Google Shape;530;p51"/>
          <p:cNvSpPr/>
          <p:nvPr/>
        </p:nvSpPr>
        <p:spPr>
          <a:xfrm>
            <a:off x="764735" y="1545053"/>
            <a:ext cx="2342100" cy="1497600"/>
          </a:xfrm>
          <a:prstGeom prst="roundRect">
            <a:avLst>
              <a:gd fmla="val 14884" name="adj"/>
            </a:avLst>
          </a:prstGeom>
          <a:solidFill>
            <a:schemeClr val="lt2"/>
          </a:solidFill>
          <a:ln cap="flat" cmpd="sng" w="9525">
            <a:solidFill>
              <a:srgbClr val="000000"/>
            </a:solidFill>
            <a:prstDash val="solid"/>
            <a:round/>
            <a:headEnd len="sm" w="sm" type="none"/>
            <a:tailEnd len="sm" w="sm" type="none"/>
          </a:ln>
        </p:spPr>
        <p:txBody>
          <a:bodyPr anchorCtr="0" anchor="t" bIns="0" lIns="342900" spcFirstLastPara="1" rIns="205725" wrap="square" tIns="342900">
            <a:noAutofit/>
          </a:bodyPr>
          <a:lstStyle/>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p:txBody>
      </p:sp>
      <p:sp>
        <p:nvSpPr>
          <p:cNvPr id="531" name="Google Shape;531;p51"/>
          <p:cNvSpPr/>
          <p:nvPr/>
        </p:nvSpPr>
        <p:spPr>
          <a:xfrm>
            <a:off x="1994777" y="3122662"/>
            <a:ext cx="2465700" cy="1522500"/>
          </a:xfrm>
          <a:prstGeom prst="roundRect">
            <a:avLst>
              <a:gd fmla="val 13700" name="adj"/>
            </a:avLst>
          </a:prstGeom>
          <a:solidFill>
            <a:schemeClr val="lt2"/>
          </a:solidFill>
          <a:ln cap="flat" cmpd="sng" w="9525">
            <a:solidFill>
              <a:srgbClr val="000000"/>
            </a:solidFill>
            <a:prstDash val="solid"/>
            <a:round/>
            <a:headEnd len="sm" w="sm" type="none"/>
            <a:tailEnd len="sm" w="sm" type="none"/>
          </a:ln>
        </p:spPr>
        <p:txBody>
          <a:bodyPr anchorCtr="0" anchor="t" bIns="0" lIns="342900" spcFirstLastPara="1" rIns="205725" wrap="square" tIns="342900">
            <a:noAutofit/>
          </a:bodyPr>
          <a:lstStyle/>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p:txBody>
      </p:sp>
      <p:sp>
        <p:nvSpPr>
          <p:cNvPr id="532" name="Google Shape;532;p51"/>
          <p:cNvSpPr txBox="1"/>
          <p:nvPr/>
        </p:nvSpPr>
        <p:spPr>
          <a:xfrm>
            <a:off x="2300765" y="3734650"/>
            <a:ext cx="1853700" cy="8082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lang="ko" sz="1800">
                <a:solidFill>
                  <a:schemeClr val="dk1"/>
                </a:solidFill>
                <a:latin typeface="Open Sans"/>
                <a:ea typeface="Open Sans"/>
                <a:cs typeface="Open Sans"/>
                <a:sym typeface="Open Sans"/>
              </a:rPr>
              <a:t>자동 코호트 생성</a:t>
            </a:r>
            <a:endParaRPr b="0" i="0" sz="1800" u="none" cap="none" strike="noStrike">
              <a:solidFill>
                <a:srgbClr val="000000"/>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br>
              <a:rPr lang="ko" sz="1000">
                <a:solidFill>
                  <a:srgbClr val="010101"/>
                </a:solidFill>
                <a:latin typeface="Open Sans"/>
                <a:ea typeface="Open Sans"/>
                <a:cs typeface="Open Sans"/>
                <a:sym typeface="Open Sans"/>
              </a:rPr>
            </a:br>
            <a:r>
              <a:rPr lang="ko" sz="1000">
                <a:solidFill>
                  <a:schemeClr val="dk1"/>
                </a:solidFill>
                <a:latin typeface="Open Sans"/>
                <a:ea typeface="Open Sans"/>
                <a:cs typeface="Open Sans"/>
                <a:sym typeface="Open Sans"/>
              </a:rPr>
              <a:t>논문 PDF / 텍스트 입력 시</a:t>
            </a:r>
            <a:br>
              <a:rPr lang="ko" sz="1000">
                <a:solidFill>
                  <a:schemeClr val="dk1"/>
                </a:solidFill>
                <a:latin typeface="Open Sans"/>
                <a:ea typeface="Open Sans"/>
                <a:cs typeface="Open Sans"/>
                <a:sym typeface="Open Sans"/>
              </a:rPr>
            </a:br>
            <a:r>
              <a:rPr lang="ko" sz="1000">
                <a:solidFill>
                  <a:schemeClr val="dk1"/>
                </a:solidFill>
                <a:latin typeface="Open Sans"/>
                <a:ea typeface="Open Sans"/>
                <a:cs typeface="Open Sans"/>
                <a:sym typeface="Open Sans"/>
              </a:rPr>
              <a:t>자동 코호트 구성</a:t>
            </a:r>
            <a:endParaRPr b="1" sz="1300">
              <a:solidFill>
                <a:schemeClr val="dk1"/>
              </a:solidFill>
              <a:latin typeface="Open Sans"/>
              <a:ea typeface="Open Sans"/>
              <a:cs typeface="Open Sans"/>
              <a:sym typeface="Open Sans"/>
            </a:endParaRPr>
          </a:p>
        </p:txBody>
      </p:sp>
      <p:sp>
        <p:nvSpPr>
          <p:cNvPr id="533" name="Google Shape;533;p51"/>
          <p:cNvSpPr txBox="1"/>
          <p:nvPr/>
        </p:nvSpPr>
        <p:spPr>
          <a:xfrm>
            <a:off x="3605990" y="2100387"/>
            <a:ext cx="1853700" cy="8082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lang="ko" sz="1800">
                <a:solidFill>
                  <a:schemeClr val="dk1"/>
                </a:solidFill>
                <a:latin typeface="Open Sans"/>
                <a:ea typeface="Open Sans"/>
                <a:cs typeface="Open Sans"/>
                <a:sym typeface="Open Sans"/>
              </a:rPr>
              <a:t>다양한 분석 기능</a:t>
            </a:r>
            <a:endParaRPr b="0" i="0" sz="1800" u="none" cap="none" strike="noStrike">
              <a:solidFill>
                <a:srgbClr val="000000"/>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br>
              <a:rPr lang="ko" sz="10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다중 코호트 분석 및 개별 환자 CDM 데이터 탐색 기능 제공</a:t>
            </a:r>
            <a:endParaRPr b="0" i="0" sz="1600" u="none" cap="none" strike="noStrike">
              <a:solidFill>
                <a:srgbClr val="000000"/>
              </a:solidFill>
              <a:latin typeface="Arial"/>
              <a:ea typeface="Arial"/>
              <a:cs typeface="Arial"/>
              <a:sym typeface="Arial"/>
            </a:endParaRPr>
          </a:p>
        </p:txBody>
      </p:sp>
      <p:sp>
        <p:nvSpPr>
          <p:cNvPr id="534" name="Google Shape;534;p51"/>
          <p:cNvSpPr txBox="1"/>
          <p:nvPr/>
        </p:nvSpPr>
        <p:spPr>
          <a:xfrm>
            <a:off x="4911215" y="3734650"/>
            <a:ext cx="1853700" cy="6540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ko" sz="1800" u="none" cap="none" strike="noStrike">
                <a:solidFill>
                  <a:schemeClr val="dk1"/>
                </a:solidFill>
                <a:latin typeface="Open Sans"/>
                <a:ea typeface="Open Sans"/>
                <a:cs typeface="Open Sans"/>
                <a:sym typeface="Open Sans"/>
              </a:rPr>
              <a:t>A</a:t>
            </a:r>
            <a:r>
              <a:rPr b="1" lang="ko" sz="1800">
                <a:solidFill>
                  <a:schemeClr val="dk1"/>
                </a:solidFill>
                <a:latin typeface="Open Sans"/>
                <a:ea typeface="Open Sans"/>
                <a:cs typeface="Open Sans"/>
                <a:sym typeface="Open Sans"/>
              </a:rPr>
              <a:t>I 기반 특징 분석</a:t>
            </a:r>
            <a:endParaRPr b="0" i="0" sz="1800" u="none" cap="none" strike="noStrike">
              <a:solidFill>
                <a:srgbClr val="000000"/>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br>
              <a:rPr lang="ko" sz="10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코호트 구성 시 연구 설계 보조</a:t>
            </a:r>
            <a:endParaRPr b="1" sz="1300">
              <a:solidFill>
                <a:schemeClr val="dk1"/>
              </a:solidFill>
              <a:latin typeface="Open Sans"/>
              <a:ea typeface="Open Sans"/>
              <a:cs typeface="Open Sans"/>
              <a:sym typeface="Open Sans"/>
            </a:endParaRPr>
          </a:p>
        </p:txBody>
      </p:sp>
      <p:sp>
        <p:nvSpPr>
          <p:cNvPr id="535" name="Google Shape;535;p51"/>
          <p:cNvSpPr txBox="1"/>
          <p:nvPr/>
        </p:nvSpPr>
        <p:spPr>
          <a:xfrm>
            <a:off x="6216565" y="2097675"/>
            <a:ext cx="1853700" cy="8082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lang="ko" sz="1800">
                <a:solidFill>
                  <a:schemeClr val="dk1"/>
                </a:solidFill>
                <a:latin typeface="Open Sans"/>
                <a:ea typeface="Open Sans"/>
                <a:cs typeface="Open Sans"/>
                <a:sym typeface="Open Sans"/>
              </a:rPr>
              <a:t>압도적 속도</a:t>
            </a:r>
            <a:endParaRPr b="0" i="0" sz="1800" u="none" cap="none" strike="noStrike">
              <a:solidFill>
                <a:srgbClr val="000000"/>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br>
              <a:rPr lang="ko" sz="1000">
                <a:solidFill>
                  <a:srgbClr val="010101"/>
                </a:solidFill>
                <a:latin typeface="Open Sans"/>
                <a:ea typeface="Open Sans"/>
                <a:cs typeface="Open Sans"/>
                <a:sym typeface="Open Sans"/>
              </a:rPr>
            </a:br>
            <a:r>
              <a:rPr lang="ko" sz="1000">
                <a:solidFill>
                  <a:schemeClr val="dk1"/>
                </a:solidFill>
                <a:latin typeface="Open Sans"/>
                <a:ea typeface="Open Sans"/>
                <a:cs typeface="Open Sans"/>
                <a:sym typeface="Open Sans"/>
              </a:rPr>
              <a:t>데이터 베이스 변경</a:t>
            </a:r>
            <a:br>
              <a:rPr lang="ko" sz="1000">
                <a:solidFill>
                  <a:schemeClr val="dk1"/>
                </a:solidFill>
                <a:latin typeface="Open Sans"/>
                <a:ea typeface="Open Sans"/>
                <a:cs typeface="Open Sans"/>
                <a:sym typeface="Open Sans"/>
              </a:rPr>
            </a:br>
            <a:r>
              <a:rPr lang="ko" sz="1000">
                <a:solidFill>
                  <a:schemeClr val="dk1"/>
                </a:solidFill>
                <a:latin typeface="Open Sans"/>
                <a:ea typeface="Open Sans"/>
                <a:cs typeface="Open Sans"/>
                <a:sym typeface="Open Sans"/>
              </a:rPr>
              <a:t>및 쿼리 최적화</a:t>
            </a:r>
            <a:endParaRPr b="1" sz="1300">
              <a:solidFill>
                <a:schemeClr val="dk1"/>
              </a:solidFill>
              <a:latin typeface="Open Sans"/>
              <a:ea typeface="Open Sans"/>
              <a:cs typeface="Open Sans"/>
              <a:sym typeface="Open Sans"/>
            </a:endParaRPr>
          </a:p>
        </p:txBody>
      </p:sp>
      <p:sp>
        <p:nvSpPr>
          <p:cNvPr id="536" name="Google Shape;536;p51"/>
          <p:cNvSpPr txBox="1"/>
          <p:nvPr/>
        </p:nvSpPr>
        <p:spPr>
          <a:xfrm>
            <a:off x="995415" y="2100387"/>
            <a:ext cx="1853700" cy="8028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lang="ko" sz="1800">
                <a:solidFill>
                  <a:schemeClr val="dk1"/>
                </a:solidFill>
                <a:latin typeface="Open Sans"/>
                <a:ea typeface="Open Sans"/>
                <a:cs typeface="Open Sans"/>
                <a:sym typeface="Open Sans"/>
              </a:rPr>
              <a:t>직관적 코호트 정의</a:t>
            </a:r>
            <a:endParaRPr b="0" i="0" sz="1800" u="none" cap="none" strike="noStrike">
              <a:solidFill>
                <a:srgbClr val="000000"/>
              </a:solidFill>
              <a:latin typeface="Arial"/>
              <a:ea typeface="Arial"/>
              <a:cs typeface="Arial"/>
              <a:sym typeface="Arial"/>
            </a:endParaRPr>
          </a:p>
          <a:p>
            <a:pPr indent="0" lvl="0" marL="0" rtl="0" algn="ctr">
              <a:lnSpc>
                <a:spcPct val="130000"/>
              </a:lnSpc>
              <a:spcBef>
                <a:spcPts val="800"/>
              </a:spcBef>
              <a:spcAft>
                <a:spcPts val="0"/>
              </a:spcAft>
              <a:buClr>
                <a:srgbClr val="000000"/>
              </a:buClr>
              <a:buSzPts val="800"/>
              <a:buFont typeface="Arial"/>
              <a:buNone/>
            </a:pPr>
            <a:r>
              <a:rPr lang="ko" sz="1000">
                <a:solidFill>
                  <a:schemeClr val="dk1"/>
                </a:solidFill>
                <a:latin typeface="Montserrat"/>
                <a:ea typeface="Montserrat"/>
                <a:cs typeface="Montserrat"/>
                <a:sym typeface="Montserrat"/>
              </a:rPr>
              <a:t>필터 설정 영역을 분리하여 클릭, 마우스 이동을 최소화 </a:t>
            </a:r>
            <a:endParaRPr b="1" sz="1300">
              <a:solidFill>
                <a:schemeClr val="dk1"/>
              </a:solidFill>
              <a:latin typeface="Open Sans"/>
              <a:ea typeface="Open Sans"/>
              <a:cs typeface="Open Sans"/>
              <a:sym typeface="Open Sans"/>
            </a:endParaRPr>
          </a:p>
        </p:txBody>
      </p:sp>
      <p:sp>
        <p:nvSpPr>
          <p:cNvPr id="537" name="Google Shape;537;p51"/>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1~4월 </a:t>
            </a:r>
            <a:r>
              <a:rPr lang="ko">
                <a:solidFill>
                  <a:schemeClr val="accent1"/>
                </a:solidFill>
              </a:rPr>
              <a:t>개발 내용</a:t>
            </a:r>
            <a:r>
              <a:rPr lang="ko"/>
              <a:t> 요약</a:t>
            </a:r>
            <a:endParaRPr/>
          </a:p>
        </p:txBody>
      </p:sp>
      <p:sp>
        <p:nvSpPr>
          <p:cNvPr id="538" name="Google Shape;538;p51"/>
          <p:cNvSpPr/>
          <p:nvPr/>
        </p:nvSpPr>
        <p:spPr>
          <a:xfrm>
            <a:off x="4758400" y="3292512"/>
            <a:ext cx="324775" cy="331375"/>
          </a:xfrm>
          <a:custGeom>
            <a:rect b="b" l="l" r="r" t="t"/>
            <a:pathLst>
              <a:path extrusionOk="0" h="160" w="153">
                <a:moveTo>
                  <a:pt x="152" y="62"/>
                </a:moveTo>
                <a:cubicBezTo>
                  <a:pt x="153" y="60"/>
                  <a:pt x="153" y="57"/>
                  <a:pt x="153" y="55"/>
                </a:cubicBezTo>
                <a:cubicBezTo>
                  <a:pt x="152" y="53"/>
                  <a:pt x="151" y="52"/>
                  <a:pt x="149" y="51"/>
                </a:cubicBezTo>
                <a:cubicBezTo>
                  <a:pt x="131" y="42"/>
                  <a:pt x="131" y="42"/>
                  <a:pt x="131" y="42"/>
                </a:cubicBezTo>
                <a:cubicBezTo>
                  <a:pt x="130" y="41"/>
                  <a:pt x="130" y="41"/>
                  <a:pt x="130" y="40"/>
                </a:cubicBezTo>
                <a:cubicBezTo>
                  <a:pt x="127" y="21"/>
                  <a:pt x="127" y="21"/>
                  <a:pt x="127" y="21"/>
                </a:cubicBezTo>
                <a:cubicBezTo>
                  <a:pt x="126" y="17"/>
                  <a:pt x="123" y="14"/>
                  <a:pt x="119" y="14"/>
                </a:cubicBezTo>
                <a:cubicBezTo>
                  <a:pt x="118" y="14"/>
                  <a:pt x="118" y="14"/>
                  <a:pt x="117" y="14"/>
                </a:cubicBezTo>
                <a:cubicBezTo>
                  <a:pt x="98" y="17"/>
                  <a:pt x="98" y="17"/>
                  <a:pt x="98" y="17"/>
                </a:cubicBezTo>
                <a:cubicBezTo>
                  <a:pt x="97" y="17"/>
                  <a:pt x="97" y="17"/>
                  <a:pt x="96" y="16"/>
                </a:cubicBezTo>
                <a:cubicBezTo>
                  <a:pt x="82" y="2"/>
                  <a:pt x="82" y="2"/>
                  <a:pt x="82" y="2"/>
                </a:cubicBezTo>
                <a:cubicBezTo>
                  <a:pt x="81" y="1"/>
                  <a:pt x="79" y="0"/>
                  <a:pt x="77" y="0"/>
                </a:cubicBezTo>
                <a:cubicBezTo>
                  <a:pt x="74" y="0"/>
                  <a:pt x="72" y="1"/>
                  <a:pt x="71" y="2"/>
                </a:cubicBezTo>
                <a:cubicBezTo>
                  <a:pt x="57" y="16"/>
                  <a:pt x="57" y="16"/>
                  <a:pt x="57" y="16"/>
                </a:cubicBezTo>
                <a:cubicBezTo>
                  <a:pt x="56" y="17"/>
                  <a:pt x="56" y="17"/>
                  <a:pt x="55" y="17"/>
                </a:cubicBezTo>
                <a:cubicBezTo>
                  <a:pt x="55" y="17"/>
                  <a:pt x="55" y="17"/>
                  <a:pt x="55" y="17"/>
                </a:cubicBezTo>
                <a:cubicBezTo>
                  <a:pt x="36" y="14"/>
                  <a:pt x="36" y="14"/>
                  <a:pt x="36" y="14"/>
                </a:cubicBezTo>
                <a:cubicBezTo>
                  <a:pt x="35" y="14"/>
                  <a:pt x="35" y="14"/>
                  <a:pt x="34" y="14"/>
                </a:cubicBezTo>
                <a:cubicBezTo>
                  <a:pt x="30" y="14"/>
                  <a:pt x="27" y="17"/>
                  <a:pt x="26" y="21"/>
                </a:cubicBezTo>
                <a:cubicBezTo>
                  <a:pt x="23" y="40"/>
                  <a:pt x="23" y="40"/>
                  <a:pt x="23" y="40"/>
                </a:cubicBezTo>
                <a:cubicBezTo>
                  <a:pt x="23" y="41"/>
                  <a:pt x="23" y="41"/>
                  <a:pt x="22" y="42"/>
                </a:cubicBezTo>
                <a:cubicBezTo>
                  <a:pt x="5" y="50"/>
                  <a:pt x="5" y="50"/>
                  <a:pt x="5" y="50"/>
                </a:cubicBezTo>
                <a:cubicBezTo>
                  <a:pt x="3" y="51"/>
                  <a:pt x="1" y="53"/>
                  <a:pt x="0" y="55"/>
                </a:cubicBezTo>
                <a:cubicBezTo>
                  <a:pt x="0" y="57"/>
                  <a:pt x="0" y="60"/>
                  <a:pt x="1" y="62"/>
                </a:cubicBezTo>
                <a:cubicBezTo>
                  <a:pt x="10" y="79"/>
                  <a:pt x="10" y="79"/>
                  <a:pt x="10" y="79"/>
                </a:cubicBezTo>
                <a:cubicBezTo>
                  <a:pt x="10" y="80"/>
                  <a:pt x="10" y="80"/>
                  <a:pt x="10" y="81"/>
                </a:cubicBezTo>
                <a:cubicBezTo>
                  <a:pt x="1" y="98"/>
                  <a:pt x="1" y="98"/>
                  <a:pt x="1" y="98"/>
                </a:cubicBezTo>
                <a:cubicBezTo>
                  <a:pt x="0" y="100"/>
                  <a:pt x="0" y="103"/>
                  <a:pt x="0" y="105"/>
                </a:cubicBezTo>
                <a:cubicBezTo>
                  <a:pt x="1" y="107"/>
                  <a:pt x="3" y="109"/>
                  <a:pt x="5" y="110"/>
                </a:cubicBezTo>
                <a:cubicBezTo>
                  <a:pt x="22" y="118"/>
                  <a:pt x="22" y="118"/>
                  <a:pt x="22" y="118"/>
                </a:cubicBezTo>
                <a:cubicBezTo>
                  <a:pt x="23" y="119"/>
                  <a:pt x="23" y="119"/>
                  <a:pt x="23" y="120"/>
                </a:cubicBezTo>
                <a:cubicBezTo>
                  <a:pt x="26" y="139"/>
                  <a:pt x="26" y="139"/>
                  <a:pt x="26" y="139"/>
                </a:cubicBezTo>
                <a:cubicBezTo>
                  <a:pt x="27" y="143"/>
                  <a:pt x="30" y="146"/>
                  <a:pt x="34" y="146"/>
                </a:cubicBezTo>
                <a:cubicBezTo>
                  <a:pt x="35" y="146"/>
                  <a:pt x="35" y="146"/>
                  <a:pt x="36" y="146"/>
                </a:cubicBezTo>
                <a:cubicBezTo>
                  <a:pt x="55" y="143"/>
                  <a:pt x="55" y="143"/>
                  <a:pt x="55" y="143"/>
                </a:cubicBezTo>
                <a:cubicBezTo>
                  <a:pt x="56" y="143"/>
                  <a:pt x="56" y="143"/>
                  <a:pt x="57" y="144"/>
                </a:cubicBezTo>
                <a:cubicBezTo>
                  <a:pt x="71" y="158"/>
                  <a:pt x="71" y="158"/>
                  <a:pt x="71" y="158"/>
                </a:cubicBezTo>
                <a:cubicBezTo>
                  <a:pt x="72" y="159"/>
                  <a:pt x="74" y="160"/>
                  <a:pt x="77" y="160"/>
                </a:cubicBezTo>
                <a:cubicBezTo>
                  <a:pt x="79" y="160"/>
                  <a:pt x="81" y="159"/>
                  <a:pt x="82" y="158"/>
                </a:cubicBezTo>
                <a:cubicBezTo>
                  <a:pt x="96" y="144"/>
                  <a:pt x="96" y="144"/>
                  <a:pt x="96" y="144"/>
                </a:cubicBezTo>
                <a:cubicBezTo>
                  <a:pt x="97" y="143"/>
                  <a:pt x="97" y="143"/>
                  <a:pt x="98" y="143"/>
                </a:cubicBezTo>
                <a:cubicBezTo>
                  <a:pt x="117" y="146"/>
                  <a:pt x="117" y="146"/>
                  <a:pt x="117" y="146"/>
                </a:cubicBezTo>
                <a:cubicBezTo>
                  <a:pt x="118" y="146"/>
                  <a:pt x="118" y="146"/>
                  <a:pt x="119" y="146"/>
                </a:cubicBezTo>
                <a:cubicBezTo>
                  <a:pt x="123" y="146"/>
                  <a:pt x="126" y="143"/>
                  <a:pt x="127" y="139"/>
                </a:cubicBezTo>
                <a:cubicBezTo>
                  <a:pt x="130" y="120"/>
                  <a:pt x="130" y="120"/>
                  <a:pt x="130" y="120"/>
                </a:cubicBezTo>
                <a:cubicBezTo>
                  <a:pt x="130" y="119"/>
                  <a:pt x="130" y="119"/>
                  <a:pt x="131" y="118"/>
                </a:cubicBezTo>
                <a:cubicBezTo>
                  <a:pt x="149" y="110"/>
                  <a:pt x="149" y="110"/>
                  <a:pt x="149" y="110"/>
                </a:cubicBezTo>
                <a:cubicBezTo>
                  <a:pt x="151" y="109"/>
                  <a:pt x="152" y="107"/>
                  <a:pt x="153" y="105"/>
                </a:cubicBezTo>
                <a:cubicBezTo>
                  <a:pt x="153" y="103"/>
                  <a:pt x="153" y="100"/>
                  <a:pt x="152" y="98"/>
                </a:cubicBezTo>
                <a:cubicBezTo>
                  <a:pt x="143" y="81"/>
                  <a:pt x="143" y="81"/>
                  <a:pt x="143" y="81"/>
                </a:cubicBezTo>
                <a:cubicBezTo>
                  <a:pt x="143" y="80"/>
                  <a:pt x="143" y="80"/>
                  <a:pt x="143" y="79"/>
                </a:cubicBezTo>
                <a:lnTo>
                  <a:pt x="152" y="62"/>
                </a:lnTo>
                <a:close/>
                <a:moveTo>
                  <a:pt x="137" y="84"/>
                </a:moveTo>
                <a:cubicBezTo>
                  <a:pt x="146" y="101"/>
                  <a:pt x="146" y="101"/>
                  <a:pt x="146" y="101"/>
                </a:cubicBezTo>
                <a:cubicBezTo>
                  <a:pt x="147" y="102"/>
                  <a:pt x="147" y="102"/>
                  <a:pt x="146" y="103"/>
                </a:cubicBezTo>
                <a:cubicBezTo>
                  <a:pt x="146" y="103"/>
                  <a:pt x="146" y="104"/>
                  <a:pt x="146" y="104"/>
                </a:cubicBezTo>
                <a:cubicBezTo>
                  <a:pt x="128" y="113"/>
                  <a:pt x="128" y="113"/>
                  <a:pt x="128" y="113"/>
                </a:cubicBezTo>
                <a:cubicBezTo>
                  <a:pt x="126" y="114"/>
                  <a:pt x="124" y="116"/>
                  <a:pt x="124" y="119"/>
                </a:cubicBezTo>
                <a:cubicBezTo>
                  <a:pt x="120" y="138"/>
                  <a:pt x="120" y="138"/>
                  <a:pt x="120" y="138"/>
                </a:cubicBezTo>
                <a:cubicBezTo>
                  <a:pt x="120" y="139"/>
                  <a:pt x="119" y="140"/>
                  <a:pt x="118" y="140"/>
                </a:cubicBezTo>
                <a:cubicBezTo>
                  <a:pt x="99" y="137"/>
                  <a:pt x="99" y="137"/>
                  <a:pt x="99" y="137"/>
                </a:cubicBezTo>
                <a:cubicBezTo>
                  <a:pt x="98" y="137"/>
                  <a:pt x="98" y="137"/>
                  <a:pt x="98" y="137"/>
                </a:cubicBezTo>
                <a:cubicBezTo>
                  <a:pt x="95" y="137"/>
                  <a:pt x="93" y="137"/>
                  <a:pt x="92" y="139"/>
                </a:cubicBezTo>
                <a:cubicBezTo>
                  <a:pt x="78" y="153"/>
                  <a:pt x="78" y="153"/>
                  <a:pt x="78" y="153"/>
                </a:cubicBezTo>
                <a:cubicBezTo>
                  <a:pt x="77" y="154"/>
                  <a:pt x="76" y="154"/>
                  <a:pt x="75" y="153"/>
                </a:cubicBezTo>
                <a:cubicBezTo>
                  <a:pt x="61" y="139"/>
                  <a:pt x="61" y="139"/>
                  <a:pt x="61" y="139"/>
                </a:cubicBezTo>
                <a:cubicBezTo>
                  <a:pt x="60" y="138"/>
                  <a:pt x="58" y="137"/>
                  <a:pt x="55" y="137"/>
                </a:cubicBezTo>
                <a:cubicBezTo>
                  <a:pt x="55" y="137"/>
                  <a:pt x="55" y="137"/>
                  <a:pt x="54" y="137"/>
                </a:cubicBezTo>
                <a:cubicBezTo>
                  <a:pt x="35" y="140"/>
                  <a:pt x="35" y="140"/>
                  <a:pt x="35" y="140"/>
                </a:cubicBezTo>
                <a:cubicBezTo>
                  <a:pt x="34" y="140"/>
                  <a:pt x="33" y="139"/>
                  <a:pt x="33" y="138"/>
                </a:cubicBezTo>
                <a:cubicBezTo>
                  <a:pt x="30" y="119"/>
                  <a:pt x="30" y="119"/>
                  <a:pt x="30" y="119"/>
                </a:cubicBezTo>
                <a:cubicBezTo>
                  <a:pt x="29" y="116"/>
                  <a:pt x="27" y="114"/>
                  <a:pt x="25" y="113"/>
                </a:cubicBezTo>
                <a:cubicBezTo>
                  <a:pt x="7" y="104"/>
                  <a:pt x="7" y="104"/>
                  <a:pt x="7" y="104"/>
                </a:cubicBezTo>
                <a:cubicBezTo>
                  <a:pt x="7" y="104"/>
                  <a:pt x="7" y="103"/>
                  <a:pt x="7" y="103"/>
                </a:cubicBezTo>
                <a:cubicBezTo>
                  <a:pt x="6" y="102"/>
                  <a:pt x="6" y="102"/>
                  <a:pt x="7" y="101"/>
                </a:cubicBezTo>
                <a:cubicBezTo>
                  <a:pt x="16" y="84"/>
                  <a:pt x="16" y="84"/>
                  <a:pt x="16" y="84"/>
                </a:cubicBezTo>
                <a:cubicBezTo>
                  <a:pt x="17" y="81"/>
                  <a:pt x="17" y="79"/>
                  <a:pt x="16" y="76"/>
                </a:cubicBezTo>
                <a:cubicBezTo>
                  <a:pt x="7" y="59"/>
                  <a:pt x="7" y="59"/>
                  <a:pt x="7" y="59"/>
                </a:cubicBezTo>
                <a:cubicBezTo>
                  <a:pt x="6" y="58"/>
                  <a:pt x="6" y="58"/>
                  <a:pt x="7" y="57"/>
                </a:cubicBezTo>
                <a:cubicBezTo>
                  <a:pt x="7" y="57"/>
                  <a:pt x="7" y="56"/>
                  <a:pt x="7" y="56"/>
                </a:cubicBezTo>
                <a:cubicBezTo>
                  <a:pt x="25" y="47"/>
                  <a:pt x="25" y="47"/>
                  <a:pt x="25" y="47"/>
                </a:cubicBezTo>
                <a:cubicBezTo>
                  <a:pt x="27" y="46"/>
                  <a:pt x="29" y="44"/>
                  <a:pt x="30" y="41"/>
                </a:cubicBezTo>
                <a:cubicBezTo>
                  <a:pt x="33" y="22"/>
                  <a:pt x="33" y="22"/>
                  <a:pt x="33" y="22"/>
                </a:cubicBezTo>
                <a:cubicBezTo>
                  <a:pt x="33" y="21"/>
                  <a:pt x="34" y="20"/>
                  <a:pt x="35" y="20"/>
                </a:cubicBezTo>
                <a:cubicBezTo>
                  <a:pt x="54" y="23"/>
                  <a:pt x="54" y="23"/>
                  <a:pt x="54" y="23"/>
                </a:cubicBezTo>
                <a:cubicBezTo>
                  <a:pt x="55" y="23"/>
                  <a:pt x="55" y="23"/>
                  <a:pt x="55" y="23"/>
                </a:cubicBezTo>
                <a:cubicBezTo>
                  <a:pt x="55" y="23"/>
                  <a:pt x="55" y="23"/>
                  <a:pt x="55" y="23"/>
                </a:cubicBezTo>
                <a:cubicBezTo>
                  <a:pt x="58" y="23"/>
                  <a:pt x="60" y="23"/>
                  <a:pt x="61" y="21"/>
                </a:cubicBezTo>
                <a:cubicBezTo>
                  <a:pt x="75" y="7"/>
                  <a:pt x="75" y="7"/>
                  <a:pt x="75" y="7"/>
                </a:cubicBezTo>
                <a:cubicBezTo>
                  <a:pt x="76" y="6"/>
                  <a:pt x="77" y="6"/>
                  <a:pt x="78" y="7"/>
                </a:cubicBezTo>
                <a:cubicBezTo>
                  <a:pt x="92" y="21"/>
                  <a:pt x="92" y="21"/>
                  <a:pt x="92" y="21"/>
                </a:cubicBezTo>
                <a:cubicBezTo>
                  <a:pt x="93" y="23"/>
                  <a:pt x="95" y="23"/>
                  <a:pt x="98" y="23"/>
                </a:cubicBezTo>
                <a:cubicBezTo>
                  <a:pt x="98" y="23"/>
                  <a:pt x="98" y="23"/>
                  <a:pt x="99" y="23"/>
                </a:cubicBezTo>
                <a:cubicBezTo>
                  <a:pt x="119" y="20"/>
                  <a:pt x="119" y="20"/>
                  <a:pt x="119" y="20"/>
                </a:cubicBezTo>
                <a:cubicBezTo>
                  <a:pt x="119" y="20"/>
                  <a:pt x="120" y="21"/>
                  <a:pt x="121" y="22"/>
                </a:cubicBezTo>
                <a:cubicBezTo>
                  <a:pt x="124" y="41"/>
                  <a:pt x="124" y="41"/>
                  <a:pt x="124" y="41"/>
                </a:cubicBezTo>
                <a:cubicBezTo>
                  <a:pt x="124" y="44"/>
                  <a:pt x="126" y="46"/>
                  <a:pt x="128" y="47"/>
                </a:cubicBezTo>
                <a:cubicBezTo>
                  <a:pt x="146" y="56"/>
                  <a:pt x="146" y="56"/>
                  <a:pt x="146" y="56"/>
                </a:cubicBezTo>
                <a:cubicBezTo>
                  <a:pt x="146" y="56"/>
                  <a:pt x="146" y="57"/>
                  <a:pt x="147" y="57"/>
                </a:cubicBezTo>
                <a:cubicBezTo>
                  <a:pt x="147" y="58"/>
                  <a:pt x="147" y="58"/>
                  <a:pt x="146" y="59"/>
                </a:cubicBezTo>
                <a:cubicBezTo>
                  <a:pt x="137" y="76"/>
                  <a:pt x="137" y="76"/>
                  <a:pt x="137" y="76"/>
                </a:cubicBezTo>
                <a:cubicBezTo>
                  <a:pt x="136" y="79"/>
                  <a:pt x="136" y="81"/>
                  <a:pt x="137" y="84"/>
                </a:cubicBezTo>
                <a:close/>
                <a:moveTo>
                  <a:pt x="102" y="60"/>
                </a:moveTo>
                <a:cubicBezTo>
                  <a:pt x="88" y="60"/>
                  <a:pt x="88" y="60"/>
                  <a:pt x="88" y="60"/>
                </a:cubicBezTo>
                <a:cubicBezTo>
                  <a:pt x="88" y="50"/>
                  <a:pt x="88" y="50"/>
                  <a:pt x="88" y="50"/>
                </a:cubicBezTo>
                <a:cubicBezTo>
                  <a:pt x="88" y="45"/>
                  <a:pt x="86" y="41"/>
                  <a:pt x="83" y="39"/>
                </a:cubicBezTo>
                <a:cubicBezTo>
                  <a:pt x="78" y="35"/>
                  <a:pt x="72" y="37"/>
                  <a:pt x="71" y="37"/>
                </a:cubicBezTo>
                <a:cubicBezTo>
                  <a:pt x="70" y="38"/>
                  <a:pt x="69" y="39"/>
                  <a:pt x="69" y="41"/>
                </a:cubicBezTo>
                <a:cubicBezTo>
                  <a:pt x="69" y="53"/>
                  <a:pt x="69" y="53"/>
                  <a:pt x="69" y="53"/>
                </a:cubicBezTo>
                <a:cubicBezTo>
                  <a:pt x="69" y="62"/>
                  <a:pt x="58" y="66"/>
                  <a:pt x="58" y="66"/>
                </a:cubicBezTo>
                <a:cubicBezTo>
                  <a:pt x="57" y="66"/>
                  <a:pt x="57" y="66"/>
                  <a:pt x="57" y="66"/>
                </a:cubicBezTo>
                <a:cubicBezTo>
                  <a:pt x="56" y="65"/>
                  <a:pt x="54" y="65"/>
                  <a:pt x="53" y="65"/>
                </a:cubicBezTo>
                <a:cubicBezTo>
                  <a:pt x="44" y="65"/>
                  <a:pt x="44" y="65"/>
                  <a:pt x="44" y="65"/>
                </a:cubicBezTo>
                <a:cubicBezTo>
                  <a:pt x="40" y="65"/>
                  <a:pt x="37" y="68"/>
                  <a:pt x="37" y="71"/>
                </a:cubicBezTo>
                <a:cubicBezTo>
                  <a:pt x="37" y="103"/>
                  <a:pt x="37" y="103"/>
                  <a:pt x="37" y="103"/>
                </a:cubicBezTo>
                <a:cubicBezTo>
                  <a:pt x="37" y="107"/>
                  <a:pt x="40" y="109"/>
                  <a:pt x="44" y="109"/>
                </a:cubicBezTo>
                <a:cubicBezTo>
                  <a:pt x="53" y="109"/>
                  <a:pt x="53" y="109"/>
                  <a:pt x="53" y="109"/>
                </a:cubicBezTo>
                <a:cubicBezTo>
                  <a:pt x="55" y="109"/>
                  <a:pt x="56" y="109"/>
                  <a:pt x="57" y="108"/>
                </a:cubicBezTo>
                <a:cubicBezTo>
                  <a:pt x="59" y="110"/>
                  <a:pt x="62" y="111"/>
                  <a:pt x="65" y="111"/>
                </a:cubicBezTo>
                <a:cubicBezTo>
                  <a:pt x="96" y="111"/>
                  <a:pt x="96" y="111"/>
                  <a:pt x="96" y="111"/>
                </a:cubicBezTo>
                <a:cubicBezTo>
                  <a:pt x="104" y="111"/>
                  <a:pt x="109" y="106"/>
                  <a:pt x="110" y="99"/>
                </a:cubicBezTo>
                <a:cubicBezTo>
                  <a:pt x="114" y="73"/>
                  <a:pt x="114" y="73"/>
                  <a:pt x="114" y="73"/>
                </a:cubicBezTo>
                <a:cubicBezTo>
                  <a:pt x="114" y="72"/>
                  <a:pt x="114" y="72"/>
                  <a:pt x="114" y="72"/>
                </a:cubicBezTo>
                <a:cubicBezTo>
                  <a:pt x="114" y="66"/>
                  <a:pt x="109" y="60"/>
                  <a:pt x="102" y="60"/>
                </a:cubicBezTo>
                <a:close/>
                <a:moveTo>
                  <a:pt x="53" y="103"/>
                </a:moveTo>
                <a:cubicBezTo>
                  <a:pt x="44" y="103"/>
                  <a:pt x="44" y="103"/>
                  <a:pt x="44" y="103"/>
                </a:cubicBezTo>
                <a:cubicBezTo>
                  <a:pt x="44" y="71"/>
                  <a:pt x="44" y="71"/>
                  <a:pt x="44" y="71"/>
                </a:cubicBezTo>
                <a:cubicBezTo>
                  <a:pt x="53" y="71"/>
                  <a:pt x="53" y="71"/>
                  <a:pt x="53" y="71"/>
                </a:cubicBezTo>
                <a:lnTo>
                  <a:pt x="53" y="103"/>
                </a:lnTo>
                <a:close/>
                <a:moveTo>
                  <a:pt x="103" y="98"/>
                </a:moveTo>
                <a:cubicBezTo>
                  <a:pt x="103" y="98"/>
                  <a:pt x="103" y="99"/>
                  <a:pt x="103" y="99"/>
                </a:cubicBezTo>
                <a:cubicBezTo>
                  <a:pt x="103" y="100"/>
                  <a:pt x="102" y="104"/>
                  <a:pt x="96" y="104"/>
                </a:cubicBezTo>
                <a:cubicBezTo>
                  <a:pt x="65" y="104"/>
                  <a:pt x="65" y="104"/>
                  <a:pt x="65" y="104"/>
                </a:cubicBezTo>
                <a:cubicBezTo>
                  <a:pt x="62" y="104"/>
                  <a:pt x="59" y="102"/>
                  <a:pt x="59" y="99"/>
                </a:cubicBezTo>
                <a:cubicBezTo>
                  <a:pt x="59" y="72"/>
                  <a:pt x="59" y="72"/>
                  <a:pt x="59" y="72"/>
                </a:cubicBezTo>
                <a:cubicBezTo>
                  <a:pt x="61" y="71"/>
                  <a:pt x="75" y="67"/>
                  <a:pt x="75" y="53"/>
                </a:cubicBezTo>
                <a:cubicBezTo>
                  <a:pt x="75" y="43"/>
                  <a:pt x="75" y="43"/>
                  <a:pt x="75" y="43"/>
                </a:cubicBezTo>
                <a:cubicBezTo>
                  <a:pt x="76" y="43"/>
                  <a:pt x="78" y="43"/>
                  <a:pt x="79" y="44"/>
                </a:cubicBezTo>
                <a:cubicBezTo>
                  <a:pt x="81" y="45"/>
                  <a:pt x="81" y="47"/>
                  <a:pt x="81" y="50"/>
                </a:cubicBezTo>
                <a:cubicBezTo>
                  <a:pt x="81" y="64"/>
                  <a:pt x="81" y="64"/>
                  <a:pt x="81" y="64"/>
                </a:cubicBezTo>
                <a:cubicBezTo>
                  <a:pt x="81" y="66"/>
                  <a:pt x="83" y="67"/>
                  <a:pt x="84" y="67"/>
                </a:cubicBezTo>
                <a:cubicBezTo>
                  <a:pt x="102" y="67"/>
                  <a:pt x="102" y="67"/>
                  <a:pt x="102" y="67"/>
                </a:cubicBezTo>
                <a:cubicBezTo>
                  <a:pt x="105" y="67"/>
                  <a:pt x="107" y="69"/>
                  <a:pt x="107" y="72"/>
                </a:cubicBezTo>
                <a:lnTo>
                  <a:pt x="103" y="98"/>
                </a:lnTo>
                <a:close/>
              </a:path>
            </a:pathLst>
          </a:custGeom>
          <a:solidFill>
            <a:srgbClr val="2C2F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51"/>
          <p:cNvSpPr/>
          <p:nvPr/>
        </p:nvSpPr>
        <p:spPr>
          <a:xfrm>
            <a:off x="3474938" y="1709056"/>
            <a:ext cx="324775" cy="331366"/>
          </a:xfrm>
          <a:custGeom>
            <a:rect b="b" l="l" r="r" t="t"/>
            <a:pathLst>
              <a:path extrusionOk="0" h="159" w="160">
                <a:moveTo>
                  <a:pt x="157" y="0"/>
                </a:moveTo>
                <a:cubicBezTo>
                  <a:pt x="3" y="0"/>
                  <a:pt x="3" y="0"/>
                  <a:pt x="3" y="0"/>
                </a:cubicBezTo>
                <a:cubicBezTo>
                  <a:pt x="1" y="0"/>
                  <a:pt x="0" y="1"/>
                  <a:pt x="0" y="3"/>
                </a:cubicBezTo>
                <a:cubicBezTo>
                  <a:pt x="0" y="5"/>
                  <a:pt x="1" y="6"/>
                  <a:pt x="3" y="6"/>
                </a:cubicBezTo>
                <a:cubicBezTo>
                  <a:pt x="9" y="6"/>
                  <a:pt x="9" y="6"/>
                  <a:pt x="9" y="6"/>
                </a:cubicBezTo>
                <a:cubicBezTo>
                  <a:pt x="9" y="100"/>
                  <a:pt x="9" y="100"/>
                  <a:pt x="9" y="100"/>
                </a:cubicBezTo>
                <a:cubicBezTo>
                  <a:pt x="9" y="105"/>
                  <a:pt x="13" y="109"/>
                  <a:pt x="18" y="109"/>
                </a:cubicBezTo>
                <a:cubicBezTo>
                  <a:pt x="143" y="109"/>
                  <a:pt x="143" y="109"/>
                  <a:pt x="143" y="109"/>
                </a:cubicBezTo>
                <a:cubicBezTo>
                  <a:pt x="148" y="109"/>
                  <a:pt x="151" y="105"/>
                  <a:pt x="151" y="100"/>
                </a:cubicBezTo>
                <a:cubicBezTo>
                  <a:pt x="151" y="6"/>
                  <a:pt x="151" y="6"/>
                  <a:pt x="151" y="6"/>
                </a:cubicBezTo>
                <a:cubicBezTo>
                  <a:pt x="157" y="6"/>
                  <a:pt x="157" y="6"/>
                  <a:pt x="157" y="6"/>
                </a:cubicBezTo>
                <a:cubicBezTo>
                  <a:pt x="159" y="6"/>
                  <a:pt x="160" y="5"/>
                  <a:pt x="160" y="3"/>
                </a:cubicBezTo>
                <a:cubicBezTo>
                  <a:pt x="160" y="1"/>
                  <a:pt x="159" y="0"/>
                  <a:pt x="157" y="0"/>
                </a:cubicBezTo>
                <a:close/>
                <a:moveTo>
                  <a:pt x="145" y="100"/>
                </a:moveTo>
                <a:cubicBezTo>
                  <a:pt x="145" y="101"/>
                  <a:pt x="144" y="102"/>
                  <a:pt x="143" y="102"/>
                </a:cubicBezTo>
                <a:cubicBezTo>
                  <a:pt x="18" y="102"/>
                  <a:pt x="18" y="102"/>
                  <a:pt x="18" y="102"/>
                </a:cubicBezTo>
                <a:cubicBezTo>
                  <a:pt x="17" y="102"/>
                  <a:pt x="16" y="101"/>
                  <a:pt x="16" y="100"/>
                </a:cubicBezTo>
                <a:cubicBezTo>
                  <a:pt x="16" y="6"/>
                  <a:pt x="16" y="6"/>
                  <a:pt x="16" y="6"/>
                </a:cubicBezTo>
                <a:cubicBezTo>
                  <a:pt x="145" y="6"/>
                  <a:pt x="145" y="6"/>
                  <a:pt x="145" y="6"/>
                </a:cubicBezTo>
                <a:lnTo>
                  <a:pt x="145" y="100"/>
                </a:lnTo>
                <a:close/>
                <a:moveTo>
                  <a:pt x="85" y="130"/>
                </a:moveTo>
                <a:cubicBezTo>
                  <a:pt x="85" y="122"/>
                  <a:pt x="85" y="122"/>
                  <a:pt x="85" y="122"/>
                </a:cubicBezTo>
                <a:cubicBezTo>
                  <a:pt x="96" y="122"/>
                  <a:pt x="96" y="122"/>
                  <a:pt x="96" y="122"/>
                </a:cubicBezTo>
                <a:cubicBezTo>
                  <a:pt x="98" y="122"/>
                  <a:pt x="100" y="120"/>
                  <a:pt x="100" y="119"/>
                </a:cubicBezTo>
                <a:cubicBezTo>
                  <a:pt x="100" y="117"/>
                  <a:pt x="98" y="115"/>
                  <a:pt x="96" y="115"/>
                </a:cubicBezTo>
                <a:cubicBezTo>
                  <a:pt x="67" y="115"/>
                  <a:pt x="67" y="115"/>
                  <a:pt x="67" y="115"/>
                </a:cubicBezTo>
                <a:cubicBezTo>
                  <a:pt x="65" y="115"/>
                  <a:pt x="64" y="117"/>
                  <a:pt x="64" y="119"/>
                </a:cubicBezTo>
                <a:cubicBezTo>
                  <a:pt x="64" y="120"/>
                  <a:pt x="65" y="122"/>
                  <a:pt x="67" y="122"/>
                </a:cubicBezTo>
                <a:cubicBezTo>
                  <a:pt x="79" y="122"/>
                  <a:pt x="79" y="122"/>
                  <a:pt x="79" y="122"/>
                </a:cubicBezTo>
                <a:cubicBezTo>
                  <a:pt x="79" y="130"/>
                  <a:pt x="79" y="130"/>
                  <a:pt x="79" y="130"/>
                </a:cubicBezTo>
                <a:cubicBezTo>
                  <a:pt x="56" y="153"/>
                  <a:pt x="56" y="153"/>
                  <a:pt x="56" y="153"/>
                </a:cubicBezTo>
                <a:cubicBezTo>
                  <a:pt x="55" y="154"/>
                  <a:pt x="55" y="156"/>
                  <a:pt x="56" y="158"/>
                </a:cubicBezTo>
                <a:cubicBezTo>
                  <a:pt x="56" y="158"/>
                  <a:pt x="57" y="159"/>
                  <a:pt x="58" y="159"/>
                </a:cubicBezTo>
                <a:cubicBezTo>
                  <a:pt x="59" y="159"/>
                  <a:pt x="60" y="158"/>
                  <a:pt x="60" y="158"/>
                </a:cubicBezTo>
                <a:cubicBezTo>
                  <a:pt x="79" y="139"/>
                  <a:pt x="79" y="139"/>
                  <a:pt x="79" y="139"/>
                </a:cubicBezTo>
                <a:cubicBezTo>
                  <a:pt x="79" y="155"/>
                  <a:pt x="79" y="155"/>
                  <a:pt x="79" y="155"/>
                </a:cubicBezTo>
                <a:cubicBezTo>
                  <a:pt x="79" y="157"/>
                  <a:pt x="80" y="159"/>
                  <a:pt x="82" y="159"/>
                </a:cubicBezTo>
                <a:cubicBezTo>
                  <a:pt x="84" y="159"/>
                  <a:pt x="85" y="157"/>
                  <a:pt x="85" y="155"/>
                </a:cubicBezTo>
                <a:cubicBezTo>
                  <a:pt x="85" y="139"/>
                  <a:pt x="85" y="139"/>
                  <a:pt x="85" y="139"/>
                </a:cubicBezTo>
                <a:cubicBezTo>
                  <a:pt x="103" y="157"/>
                  <a:pt x="103" y="157"/>
                  <a:pt x="103" y="157"/>
                </a:cubicBezTo>
                <a:cubicBezTo>
                  <a:pt x="104" y="158"/>
                  <a:pt x="105" y="158"/>
                  <a:pt x="106" y="158"/>
                </a:cubicBezTo>
                <a:cubicBezTo>
                  <a:pt x="106" y="158"/>
                  <a:pt x="107" y="158"/>
                  <a:pt x="108" y="157"/>
                </a:cubicBezTo>
                <a:cubicBezTo>
                  <a:pt x="109" y="156"/>
                  <a:pt x="109" y="154"/>
                  <a:pt x="108" y="153"/>
                </a:cubicBezTo>
                <a:lnTo>
                  <a:pt x="85" y="130"/>
                </a:lnTo>
                <a:close/>
                <a:moveTo>
                  <a:pt x="92" y="47"/>
                </a:moveTo>
                <a:cubicBezTo>
                  <a:pt x="117" y="47"/>
                  <a:pt x="117" y="47"/>
                  <a:pt x="117" y="47"/>
                </a:cubicBezTo>
                <a:cubicBezTo>
                  <a:pt x="119" y="47"/>
                  <a:pt x="120" y="46"/>
                  <a:pt x="120" y="44"/>
                </a:cubicBezTo>
                <a:cubicBezTo>
                  <a:pt x="120" y="37"/>
                  <a:pt x="118" y="31"/>
                  <a:pt x="113" y="26"/>
                </a:cubicBezTo>
                <a:cubicBezTo>
                  <a:pt x="108" y="20"/>
                  <a:pt x="100" y="16"/>
                  <a:pt x="92" y="16"/>
                </a:cubicBezTo>
                <a:cubicBezTo>
                  <a:pt x="90" y="16"/>
                  <a:pt x="89" y="18"/>
                  <a:pt x="89" y="20"/>
                </a:cubicBezTo>
                <a:cubicBezTo>
                  <a:pt x="89" y="44"/>
                  <a:pt x="89" y="44"/>
                  <a:pt x="89" y="44"/>
                </a:cubicBezTo>
                <a:cubicBezTo>
                  <a:pt x="89" y="46"/>
                  <a:pt x="90" y="47"/>
                  <a:pt x="92" y="47"/>
                </a:cubicBezTo>
                <a:close/>
                <a:moveTo>
                  <a:pt x="95" y="23"/>
                </a:moveTo>
                <a:cubicBezTo>
                  <a:pt x="100" y="24"/>
                  <a:pt x="105" y="26"/>
                  <a:pt x="108" y="30"/>
                </a:cubicBezTo>
                <a:cubicBezTo>
                  <a:pt x="111" y="33"/>
                  <a:pt x="113" y="37"/>
                  <a:pt x="113" y="41"/>
                </a:cubicBezTo>
                <a:cubicBezTo>
                  <a:pt x="95" y="41"/>
                  <a:pt x="95" y="41"/>
                  <a:pt x="95" y="41"/>
                </a:cubicBezTo>
                <a:lnTo>
                  <a:pt x="95" y="23"/>
                </a:lnTo>
                <a:close/>
                <a:moveTo>
                  <a:pt x="78" y="92"/>
                </a:moveTo>
                <a:cubicBezTo>
                  <a:pt x="97" y="92"/>
                  <a:pt x="113" y="77"/>
                  <a:pt x="113" y="58"/>
                </a:cubicBezTo>
                <a:cubicBezTo>
                  <a:pt x="113" y="56"/>
                  <a:pt x="112" y="55"/>
                  <a:pt x="110" y="55"/>
                </a:cubicBezTo>
                <a:cubicBezTo>
                  <a:pt x="82" y="55"/>
                  <a:pt x="82" y="55"/>
                  <a:pt x="82" y="55"/>
                </a:cubicBezTo>
                <a:cubicBezTo>
                  <a:pt x="82" y="26"/>
                  <a:pt x="82" y="26"/>
                  <a:pt x="82" y="26"/>
                </a:cubicBezTo>
                <a:cubicBezTo>
                  <a:pt x="82" y="25"/>
                  <a:pt x="80" y="23"/>
                  <a:pt x="78" y="23"/>
                </a:cubicBezTo>
                <a:cubicBezTo>
                  <a:pt x="59" y="23"/>
                  <a:pt x="44" y="39"/>
                  <a:pt x="44" y="58"/>
                </a:cubicBezTo>
                <a:cubicBezTo>
                  <a:pt x="44" y="77"/>
                  <a:pt x="59" y="92"/>
                  <a:pt x="78" y="92"/>
                </a:cubicBezTo>
                <a:close/>
                <a:moveTo>
                  <a:pt x="75" y="30"/>
                </a:moveTo>
                <a:cubicBezTo>
                  <a:pt x="75" y="58"/>
                  <a:pt x="75" y="58"/>
                  <a:pt x="75" y="58"/>
                </a:cubicBezTo>
                <a:cubicBezTo>
                  <a:pt x="75" y="60"/>
                  <a:pt x="76" y="61"/>
                  <a:pt x="78" y="61"/>
                </a:cubicBezTo>
                <a:cubicBezTo>
                  <a:pt x="106" y="61"/>
                  <a:pt x="106" y="61"/>
                  <a:pt x="106" y="61"/>
                </a:cubicBezTo>
                <a:cubicBezTo>
                  <a:pt x="105" y="75"/>
                  <a:pt x="93" y="86"/>
                  <a:pt x="78" y="86"/>
                </a:cubicBezTo>
                <a:cubicBezTo>
                  <a:pt x="63" y="86"/>
                  <a:pt x="50" y="73"/>
                  <a:pt x="50" y="58"/>
                </a:cubicBezTo>
                <a:cubicBezTo>
                  <a:pt x="50" y="43"/>
                  <a:pt x="61" y="31"/>
                  <a:pt x="75" y="30"/>
                </a:cubicBezTo>
                <a:close/>
              </a:path>
            </a:pathLst>
          </a:custGeom>
          <a:solidFill>
            <a:srgbClr val="2C2F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540" name="Google Shape;540;p51"/>
          <p:cNvPicPr preferRelativeResize="0"/>
          <p:nvPr/>
        </p:nvPicPr>
        <p:blipFill>
          <a:blip r:embed="rId3">
            <a:alphaModFix/>
          </a:blip>
          <a:stretch>
            <a:fillRect/>
          </a:stretch>
        </p:blipFill>
        <p:spPr>
          <a:xfrm>
            <a:off x="6094450" y="1679463"/>
            <a:ext cx="390525" cy="390525"/>
          </a:xfrm>
          <a:prstGeom prst="rect">
            <a:avLst/>
          </a:prstGeom>
          <a:noFill/>
          <a:ln>
            <a:noFill/>
          </a:ln>
        </p:spPr>
      </p:pic>
      <p:sp>
        <p:nvSpPr>
          <p:cNvPr id="541" name="Google Shape;541;p51"/>
          <p:cNvSpPr/>
          <p:nvPr/>
        </p:nvSpPr>
        <p:spPr>
          <a:xfrm>
            <a:off x="855450" y="1713276"/>
            <a:ext cx="324775" cy="322925"/>
          </a:xfrm>
          <a:custGeom>
            <a:rect b="b" l="l" r="r" t="t"/>
            <a:pathLst>
              <a:path extrusionOk="0" h="160" w="162">
                <a:moveTo>
                  <a:pt x="162" y="80"/>
                </a:moveTo>
                <a:cubicBezTo>
                  <a:pt x="162" y="36"/>
                  <a:pt x="126" y="0"/>
                  <a:pt x="82" y="0"/>
                </a:cubicBezTo>
                <a:cubicBezTo>
                  <a:pt x="80" y="0"/>
                  <a:pt x="79" y="1"/>
                  <a:pt x="79" y="3"/>
                </a:cubicBezTo>
                <a:cubicBezTo>
                  <a:pt x="79" y="33"/>
                  <a:pt x="79" y="33"/>
                  <a:pt x="79" y="33"/>
                </a:cubicBezTo>
                <a:cubicBezTo>
                  <a:pt x="77" y="33"/>
                  <a:pt x="77" y="33"/>
                  <a:pt x="77" y="33"/>
                </a:cubicBezTo>
                <a:cubicBezTo>
                  <a:pt x="62" y="33"/>
                  <a:pt x="50" y="45"/>
                  <a:pt x="50" y="60"/>
                </a:cubicBezTo>
                <a:cubicBezTo>
                  <a:pt x="50" y="100"/>
                  <a:pt x="50" y="100"/>
                  <a:pt x="50" y="100"/>
                </a:cubicBezTo>
                <a:cubicBezTo>
                  <a:pt x="50" y="115"/>
                  <a:pt x="62" y="127"/>
                  <a:pt x="77" y="127"/>
                </a:cubicBezTo>
                <a:cubicBezTo>
                  <a:pt x="87" y="127"/>
                  <a:pt x="87" y="127"/>
                  <a:pt x="87" y="127"/>
                </a:cubicBezTo>
                <a:cubicBezTo>
                  <a:pt x="102" y="127"/>
                  <a:pt x="114" y="115"/>
                  <a:pt x="114" y="100"/>
                </a:cubicBezTo>
                <a:cubicBezTo>
                  <a:pt x="114" y="60"/>
                  <a:pt x="114" y="60"/>
                  <a:pt x="114" y="60"/>
                </a:cubicBezTo>
                <a:cubicBezTo>
                  <a:pt x="114" y="45"/>
                  <a:pt x="102" y="33"/>
                  <a:pt x="87" y="33"/>
                </a:cubicBezTo>
                <a:cubicBezTo>
                  <a:pt x="85" y="33"/>
                  <a:pt x="85" y="33"/>
                  <a:pt x="85" y="33"/>
                </a:cubicBezTo>
                <a:cubicBezTo>
                  <a:pt x="85" y="6"/>
                  <a:pt x="85" y="6"/>
                  <a:pt x="85" y="6"/>
                </a:cubicBezTo>
                <a:cubicBezTo>
                  <a:pt x="124" y="8"/>
                  <a:pt x="156" y="41"/>
                  <a:pt x="156" y="80"/>
                </a:cubicBezTo>
                <a:cubicBezTo>
                  <a:pt x="156" y="106"/>
                  <a:pt x="142" y="129"/>
                  <a:pt x="120" y="143"/>
                </a:cubicBezTo>
                <a:cubicBezTo>
                  <a:pt x="97" y="157"/>
                  <a:pt x="69" y="157"/>
                  <a:pt x="43" y="144"/>
                </a:cubicBezTo>
                <a:cubicBezTo>
                  <a:pt x="33" y="138"/>
                  <a:pt x="24" y="129"/>
                  <a:pt x="18" y="119"/>
                </a:cubicBezTo>
                <a:cubicBezTo>
                  <a:pt x="1" y="85"/>
                  <a:pt x="7" y="49"/>
                  <a:pt x="33" y="25"/>
                </a:cubicBezTo>
                <a:cubicBezTo>
                  <a:pt x="34" y="24"/>
                  <a:pt x="34" y="22"/>
                  <a:pt x="33" y="21"/>
                </a:cubicBezTo>
                <a:cubicBezTo>
                  <a:pt x="32" y="19"/>
                  <a:pt x="30" y="19"/>
                  <a:pt x="29" y="20"/>
                </a:cubicBezTo>
                <a:cubicBezTo>
                  <a:pt x="16" y="32"/>
                  <a:pt x="7" y="48"/>
                  <a:pt x="3" y="65"/>
                </a:cubicBezTo>
                <a:cubicBezTo>
                  <a:pt x="0" y="84"/>
                  <a:pt x="3" y="103"/>
                  <a:pt x="13" y="122"/>
                </a:cubicBezTo>
                <a:cubicBezTo>
                  <a:pt x="19" y="134"/>
                  <a:pt x="28" y="143"/>
                  <a:pt x="40" y="149"/>
                </a:cubicBezTo>
                <a:cubicBezTo>
                  <a:pt x="54" y="156"/>
                  <a:pt x="68" y="160"/>
                  <a:pt x="82" y="160"/>
                </a:cubicBezTo>
                <a:cubicBezTo>
                  <a:pt x="97" y="160"/>
                  <a:pt x="111" y="156"/>
                  <a:pt x="123" y="148"/>
                </a:cubicBezTo>
                <a:cubicBezTo>
                  <a:pt x="148" y="134"/>
                  <a:pt x="162" y="108"/>
                  <a:pt x="162" y="80"/>
                </a:cubicBezTo>
                <a:close/>
                <a:moveTo>
                  <a:pt x="87" y="39"/>
                </a:moveTo>
                <a:cubicBezTo>
                  <a:pt x="98" y="39"/>
                  <a:pt x="107" y="49"/>
                  <a:pt x="107" y="60"/>
                </a:cubicBezTo>
                <a:cubicBezTo>
                  <a:pt x="107" y="100"/>
                  <a:pt x="107" y="100"/>
                  <a:pt x="107" y="100"/>
                </a:cubicBezTo>
                <a:cubicBezTo>
                  <a:pt x="107" y="111"/>
                  <a:pt x="98" y="121"/>
                  <a:pt x="87" y="121"/>
                </a:cubicBezTo>
                <a:cubicBezTo>
                  <a:pt x="77" y="121"/>
                  <a:pt x="77" y="121"/>
                  <a:pt x="77" y="121"/>
                </a:cubicBezTo>
                <a:cubicBezTo>
                  <a:pt x="66" y="121"/>
                  <a:pt x="57" y="111"/>
                  <a:pt x="57" y="100"/>
                </a:cubicBezTo>
                <a:cubicBezTo>
                  <a:pt x="57" y="60"/>
                  <a:pt x="57" y="60"/>
                  <a:pt x="57" y="60"/>
                </a:cubicBezTo>
                <a:cubicBezTo>
                  <a:pt x="57" y="49"/>
                  <a:pt x="66" y="39"/>
                  <a:pt x="77" y="39"/>
                </a:cubicBezTo>
                <a:cubicBezTo>
                  <a:pt x="87" y="39"/>
                  <a:pt x="87" y="39"/>
                  <a:pt x="87" y="39"/>
                </a:cubicBezTo>
                <a:close/>
                <a:moveTo>
                  <a:pt x="82" y="72"/>
                </a:moveTo>
                <a:cubicBezTo>
                  <a:pt x="84" y="72"/>
                  <a:pt x="85" y="70"/>
                  <a:pt x="85" y="69"/>
                </a:cubicBezTo>
                <a:cubicBezTo>
                  <a:pt x="85" y="53"/>
                  <a:pt x="85" y="53"/>
                  <a:pt x="85" y="53"/>
                </a:cubicBezTo>
                <a:cubicBezTo>
                  <a:pt x="85" y="51"/>
                  <a:pt x="84" y="49"/>
                  <a:pt x="82" y="49"/>
                </a:cubicBezTo>
                <a:cubicBezTo>
                  <a:pt x="80" y="49"/>
                  <a:pt x="79" y="51"/>
                  <a:pt x="79" y="53"/>
                </a:cubicBezTo>
                <a:cubicBezTo>
                  <a:pt x="79" y="69"/>
                  <a:pt x="79" y="69"/>
                  <a:pt x="79" y="69"/>
                </a:cubicBezTo>
                <a:cubicBezTo>
                  <a:pt x="79" y="70"/>
                  <a:pt x="80" y="72"/>
                  <a:pt x="82" y="72"/>
                </a:cubicBezTo>
                <a:close/>
              </a:path>
            </a:pathLst>
          </a:custGeom>
          <a:solidFill>
            <a:srgbClr val="2C2F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51"/>
          <p:cNvSpPr/>
          <p:nvPr/>
        </p:nvSpPr>
        <p:spPr>
          <a:xfrm>
            <a:off x="2194100" y="3331250"/>
            <a:ext cx="390525" cy="253875"/>
          </a:xfrm>
          <a:custGeom>
            <a:rect b="b" l="l" r="r" t="t"/>
            <a:pathLst>
              <a:path extrusionOk="0" h="90" w="160">
                <a:moveTo>
                  <a:pt x="126" y="25"/>
                </a:moveTo>
                <a:cubicBezTo>
                  <a:pt x="128" y="25"/>
                  <a:pt x="128" y="25"/>
                  <a:pt x="128" y="25"/>
                </a:cubicBezTo>
                <a:cubicBezTo>
                  <a:pt x="133" y="25"/>
                  <a:pt x="136" y="29"/>
                  <a:pt x="136" y="33"/>
                </a:cubicBezTo>
                <a:cubicBezTo>
                  <a:pt x="136" y="46"/>
                  <a:pt x="136" y="46"/>
                  <a:pt x="136" y="46"/>
                </a:cubicBezTo>
                <a:cubicBezTo>
                  <a:pt x="136" y="46"/>
                  <a:pt x="136" y="47"/>
                  <a:pt x="135" y="48"/>
                </a:cubicBezTo>
                <a:cubicBezTo>
                  <a:pt x="134" y="48"/>
                  <a:pt x="134" y="49"/>
                  <a:pt x="134" y="50"/>
                </a:cubicBezTo>
                <a:cubicBezTo>
                  <a:pt x="134" y="62"/>
                  <a:pt x="134" y="62"/>
                  <a:pt x="134" y="62"/>
                </a:cubicBezTo>
                <a:cubicBezTo>
                  <a:pt x="134" y="64"/>
                  <a:pt x="134" y="65"/>
                  <a:pt x="136" y="65"/>
                </a:cubicBezTo>
                <a:cubicBezTo>
                  <a:pt x="137" y="66"/>
                  <a:pt x="145" y="70"/>
                  <a:pt x="153" y="76"/>
                </a:cubicBezTo>
                <a:cubicBezTo>
                  <a:pt x="153" y="77"/>
                  <a:pt x="154" y="78"/>
                  <a:pt x="154" y="78"/>
                </a:cubicBezTo>
                <a:cubicBezTo>
                  <a:pt x="154" y="87"/>
                  <a:pt x="154" y="87"/>
                  <a:pt x="154" y="87"/>
                </a:cubicBezTo>
                <a:cubicBezTo>
                  <a:pt x="154" y="89"/>
                  <a:pt x="155" y="90"/>
                  <a:pt x="157" y="90"/>
                </a:cubicBezTo>
                <a:cubicBezTo>
                  <a:pt x="159" y="90"/>
                  <a:pt x="160" y="89"/>
                  <a:pt x="160" y="87"/>
                </a:cubicBezTo>
                <a:cubicBezTo>
                  <a:pt x="160" y="78"/>
                  <a:pt x="160" y="78"/>
                  <a:pt x="160" y="78"/>
                </a:cubicBezTo>
                <a:cubicBezTo>
                  <a:pt x="160" y="76"/>
                  <a:pt x="159" y="73"/>
                  <a:pt x="157" y="71"/>
                </a:cubicBezTo>
                <a:cubicBezTo>
                  <a:pt x="150" y="66"/>
                  <a:pt x="143" y="62"/>
                  <a:pt x="140" y="60"/>
                </a:cubicBezTo>
                <a:cubicBezTo>
                  <a:pt x="140" y="52"/>
                  <a:pt x="140" y="52"/>
                  <a:pt x="140" y="52"/>
                </a:cubicBezTo>
                <a:cubicBezTo>
                  <a:pt x="142" y="50"/>
                  <a:pt x="142" y="48"/>
                  <a:pt x="142" y="46"/>
                </a:cubicBezTo>
                <a:cubicBezTo>
                  <a:pt x="142" y="33"/>
                  <a:pt x="142" y="33"/>
                  <a:pt x="142" y="33"/>
                </a:cubicBezTo>
                <a:cubicBezTo>
                  <a:pt x="142" y="25"/>
                  <a:pt x="136" y="19"/>
                  <a:pt x="128" y="19"/>
                </a:cubicBezTo>
                <a:cubicBezTo>
                  <a:pt x="126" y="19"/>
                  <a:pt x="126" y="19"/>
                  <a:pt x="126" y="19"/>
                </a:cubicBezTo>
                <a:cubicBezTo>
                  <a:pt x="118" y="19"/>
                  <a:pt x="111" y="25"/>
                  <a:pt x="111" y="33"/>
                </a:cubicBezTo>
                <a:cubicBezTo>
                  <a:pt x="111" y="46"/>
                  <a:pt x="111" y="46"/>
                  <a:pt x="111" y="46"/>
                </a:cubicBezTo>
                <a:cubicBezTo>
                  <a:pt x="111" y="48"/>
                  <a:pt x="112" y="50"/>
                  <a:pt x="114" y="52"/>
                </a:cubicBezTo>
                <a:cubicBezTo>
                  <a:pt x="114" y="56"/>
                  <a:pt x="114" y="56"/>
                  <a:pt x="114" y="56"/>
                </a:cubicBezTo>
                <a:cubicBezTo>
                  <a:pt x="114" y="58"/>
                  <a:pt x="115" y="59"/>
                  <a:pt x="117" y="59"/>
                </a:cubicBezTo>
                <a:cubicBezTo>
                  <a:pt x="119" y="59"/>
                  <a:pt x="120" y="58"/>
                  <a:pt x="120" y="56"/>
                </a:cubicBezTo>
                <a:cubicBezTo>
                  <a:pt x="120" y="50"/>
                  <a:pt x="120" y="50"/>
                  <a:pt x="120" y="50"/>
                </a:cubicBezTo>
                <a:cubicBezTo>
                  <a:pt x="120" y="49"/>
                  <a:pt x="120" y="48"/>
                  <a:pt x="119" y="48"/>
                </a:cubicBezTo>
                <a:cubicBezTo>
                  <a:pt x="118" y="47"/>
                  <a:pt x="118" y="46"/>
                  <a:pt x="118" y="46"/>
                </a:cubicBezTo>
                <a:cubicBezTo>
                  <a:pt x="118" y="33"/>
                  <a:pt x="118" y="33"/>
                  <a:pt x="118" y="33"/>
                </a:cubicBezTo>
                <a:cubicBezTo>
                  <a:pt x="118" y="29"/>
                  <a:pt x="121" y="25"/>
                  <a:pt x="126" y="25"/>
                </a:cubicBezTo>
                <a:close/>
                <a:moveTo>
                  <a:pt x="3" y="71"/>
                </a:moveTo>
                <a:cubicBezTo>
                  <a:pt x="1" y="73"/>
                  <a:pt x="0" y="76"/>
                  <a:pt x="0" y="78"/>
                </a:cubicBezTo>
                <a:cubicBezTo>
                  <a:pt x="0" y="87"/>
                  <a:pt x="0" y="87"/>
                  <a:pt x="0" y="87"/>
                </a:cubicBezTo>
                <a:cubicBezTo>
                  <a:pt x="0" y="89"/>
                  <a:pt x="1" y="90"/>
                  <a:pt x="3" y="90"/>
                </a:cubicBezTo>
                <a:cubicBezTo>
                  <a:pt x="5" y="90"/>
                  <a:pt x="6" y="89"/>
                  <a:pt x="6" y="87"/>
                </a:cubicBezTo>
                <a:cubicBezTo>
                  <a:pt x="6" y="78"/>
                  <a:pt x="6" y="78"/>
                  <a:pt x="6" y="78"/>
                </a:cubicBezTo>
                <a:cubicBezTo>
                  <a:pt x="6" y="78"/>
                  <a:pt x="7" y="77"/>
                  <a:pt x="7" y="76"/>
                </a:cubicBezTo>
                <a:cubicBezTo>
                  <a:pt x="15" y="70"/>
                  <a:pt x="23" y="66"/>
                  <a:pt x="24" y="65"/>
                </a:cubicBezTo>
                <a:cubicBezTo>
                  <a:pt x="26" y="65"/>
                  <a:pt x="26" y="64"/>
                  <a:pt x="26" y="62"/>
                </a:cubicBezTo>
                <a:cubicBezTo>
                  <a:pt x="26" y="50"/>
                  <a:pt x="26" y="50"/>
                  <a:pt x="26" y="50"/>
                </a:cubicBezTo>
                <a:cubicBezTo>
                  <a:pt x="26" y="49"/>
                  <a:pt x="26" y="48"/>
                  <a:pt x="25" y="48"/>
                </a:cubicBezTo>
                <a:cubicBezTo>
                  <a:pt x="24" y="47"/>
                  <a:pt x="24" y="46"/>
                  <a:pt x="24" y="46"/>
                </a:cubicBezTo>
                <a:cubicBezTo>
                  <a:pt x="24" y="33"/>
                  <a:pt x="24" y="33"/>
                  <a:pt x="24" y="33"/>
                </a:cubicBezTo>
                <a:cubicBezTo>
                  <a:pt x="24" y="29"/>
                  <a:pt x="27" y="25"/>
                  <a:pt x="32" y="25"/>
                </a:cubicBezTo>
                <a:cubicBezTo>
                  <a:pt x="34" y="25"/>
                  <a:pt x="34" y="25"/>
                  <a:pt x="34" y="25"/>
                </a:cubicBezTo>
                <a:cubicBezTo>
                  <a:pt x="39" y="25"/>
                  <a:pt x="42" y="29"/>
                  <a:pt x="42" y="33"/>
                </a:cubicBezTo>
                <a:cubicBezTo>
                  <a:pt x="42" y="46"/>
                  <a:pt x="42" y="46"/>
                  <a:pt x="42" y="46"/>
                </a:cubicBezTo>
                <a:cubicBezTo>
                  <a:pt x="42" y="46"/>
                  <a:pt x="42" y="47"/>
                  <a:pt x="41" y="48"/>
                </a:cubicBezTo>
                <a:cubicBezTo>
                  <a:pt x="40" y="48"/>
                  <a:pt x="40" y="49"/>
                  <a:pt x="40" y="50"/>
                </a:cubicBezTo>
                <a:cubicBezTo>
                  <a:pt x="40" y="56"/>
                  <a:pt x="40" y="56"/>
                  <a:pt x="40" y="56"/>
                </a:cubicBezTo>
                <a:cubicBezTo>
                  <a:pt x="40" y="58"/>
                  <a:pt x="41" y="59"/>
                  <a:pt x="43" y="59"/>
                </a:cubicBezTo>
                <a:cubicBezTo>
                  <a:pt x="45" y="59"/>
                  <a:pt x="46" y="58"/>
                  <a:pt x="46" y="56"/>
                </a:cubicBezTo>
                <a:cubicBezTo>
                  <a:pt x="46" y="52"/>
                  <a:pt x="46" y="52"/>
                  <a:pt x="46" y="52"/>
                </a:cubicBezTo>
                <a:cubicBezTo>
                  <a:pt x="48" y="50"/>
                  <a:pt x="49" y="48"/>
                  <a:pt x="49" y="46"/>
                </a:cubicBezTo>
                <a:cubicBezTo>
                  <a:pt x="49" y="33"/>
                  <a:pt x="49" y="33"/>
                  <a:pt x="49" y="33"/>
                </a:cubicBezTo>
                <a:cubicBezTo>
                  <a:pt x="49" y="25"/>
                  <a:pt x="42" y="19"/>
                  <a:pt x="34" y="19"/>
                </a:cubicBezTo>
                <a:cubicBezTo>
                  <a:pt x="32" y="19"/>
                  <a:pt x="32" y="19"/>
                  <a:pt x="32" y="19"/>
                </a:cubicBezTo>
                <a:cubicBezTo>
                  <a:pt x="24" y="19"/>
                  <a:pt x="17" y="25"/>
                  <a:pt x="17" y="33"/>
                </a:cubicBezTo>
                <a:cubicBezTo>
                  <a:pt x="17" y="46"/>
                  <a:pt x="17" y="46"/>
                  <a:pt x="17" y="46"/>
                </a:cubicBezTo>
                <a:cubicBezTo>
                  <a:pt x="17" y="48"/>
                  <a:pt x="18" y="50"/>
                  <a:pt x="20" y="52"/>
                </a:cubicBezTo>
                <a:cubicBezTo>
                  <a:pt x="20" y="60"/>
                  <a:pt x="20" y="60"/>
                  <a:pt x="20" y="60"/>
                </a:cubicBezTo>
                <a:cubicBezTo>
                  <a:pt x="17" y="62"/>
                  <a:pt x="10" y="66"/>
                  <a:pt x="3" y="71"/>
                </a:cubicBezTo>
                <a:close/>
                <a:moveTo>
                  <a:pt x="119" y="90"/>
                </a:moveTo>
                <a:cubicBezTo>
                  <a:pt x="121" y="90"/>
                  <a:pt x="122" y="89"/>
                  <a:pt x="122" y="87"/>
                </a:cubicBezTo>
                <a:cubicBezTo>
                  <a:pt x="122" y="76"/>
                  <a:pt x="122" y="76"/>
                  <a:pt x="122" y="76"/>
                </a:cubicBezTo>
                <a:cubicBezTo>
                  <a:pt x="122" y="73"/>
                  <a:pt x="121" y="70"/>
                  <a:pt x="118" y="67"/>
                </a:cubicBezTo>
                <a:cubicBezTo>
                  <a:pt x="109" y="60"/>
                  <a:pt x="100" y="55"/>
                  <a:pt x="96" y="53"/>
                </a:cubicBezTo>
                <a:cubicBezTo>
                  <a:pt x="96" y="41"/>
                  <a:pt x="96" y="41"/>
                  <a:pt x="96" y="41"/>
                </a:cubicBezTo>
                <a:cubicBezTo>
                  <a:pt x="98" y="39"/>
                  <a:pt x="99" y="36"/>
                  <a:pt x="99" y="33"/>
                </a:cubicBezTo>
                <a:cubicBezTo>
                  <a:pt x="99" y="18"/>
                  <a:pt x="99" y="18"/>
                  <a:pt x="99" y="18"/>
                </a:cubicBezTo>
                <a:cubicBezTo>
                  <a:pt x="99" y="8"/>
                  <a:pt x="92" y="0"/>
                  <a:pt x="82" y="0"/>
                </a:cubicBezTo>
                <a:cubicBezTo>
                  <a:pt x="78" y="0"/>
                  <a:pt x="78" y="0"/>
                  <a:pt x="78" y="0"/>
                </a:cubicBezTo>
                <a:cubicBezTo>
                  <a:pt x="69" y="0"/>
                  <a:pt x="61" y="8"/>
                  <a:pt x="61" y="18"/>
                </a:cubicBezTo>
                <a:cubicBezTo>
                  <a:pt x="61" y="33"/>
                  <a:pt x="61" y="33"/>
                  <a:pt x="61" y="33"/>
                </a:cubicBezTo>
                <a:cubicBezTo>
                  <a:pt x="61" y="36"/>
                  <a:pt x="62" y="39"/>
                  <a:pt x="64" y="41"/>
                </a:cubicBezTo>
                <a:cubicBezTo>
                  <a:pt x="64" y="53"/>
                  <a:pt x="64" y="53"/>
                  <a:pt x="64" y="53"/>
                </a:cubicBezTo>
                <a:cubicBezTo>
                  <a:pt x="60" y="55"/>
                  <a:pt x="51" y="60"/>
                  <a:pt x="42" y="67"/>
                </a:cubicBezTo>
                <a:cubicBezTo>
                  <a:pt x="40" y="70"/>
                  <a:pt x="38" y="73"/>
                  <a:pt x="38" y="76"/>
                </a:cubicBezTo>
                <a:cubicBezTo>
                  <a:pt x="38" y="87"/>
                  <a:pt x="38" y="87"/>
                  <a:pt x="38" y="87"/>
                </a:cubicBezTo>
                <a:cubicBezTo>
                  <a:pt x="38" y="89"/>
                  <a:pt x="40" y="90"/>
                  <a:pt x="41" y="90"/>
                </a:cubicBezTo>
                <a:cubicBezTo>
                  <a:pt x="43" y="90"/>
                  <a:pt x="45" y="89"/>
                  <a:pt x="45" y="87"/>
                </a:cubicBezTo>
                <a:cubicBezTo>
                  <a:pt x="45" y="76"/>
                  <a:pt x="45" y="76"/>
                  <a:pt x="45" y="76"/>
                </a:cubicBezTo>
                <a:cubicBezTo>
                  <a:pt x="45" y="75"/>
                  <a:pt x="45" y="73"/>
                  <a:pt x="46" y="72"/>
                </a:cubicBezTo>
                <a:cubicBezTo>
                  <a:pt x="56" y="65"/>
                  <a:pt x="66" y="59"/>
                  <a:pt x="68" y="58"/>
                </a:cubicBezTo>
                <a:cubicBezTo>
                  <a:pt x="70" y="58"/>
                  <a:pt x="71" y="56"/>
                  <a:pt x="71" y="55"/>
                </a:cubicBezTo>
                <a:cubicBezTo>
                  <a:pt x="71" y="39"/>
                  <a:pt x="71" y="39"/>
                  <a:pt x="71" y="39"/>
                </a:cubicBezTo>
                <a:cubicBezTo>
                  <a:pt x="71" y="38"/>
                  <a:pt x="70" y="37"/>
                  <a:pt x="69" y="37"/>
                </a:cubicBezTo>
                <a:cubicBezTo>
                  <a:pt x="68" y="36"/>
                  <a:pt x="67" y="35"/>
                  <a:pt x="67" y="34"/>
                </a:cubicBezTo>
                <a:cubicBezTo>
                  <a:pt x="67" y="18"/>
                  <a:pt x="67" y="18"/>
                  <a:pt x="67" y="18"/>
                </a:cubicBezTo>
                <a:cubicBezTo>
                  <a:pt x="67" y="11"/>
                  <a:pt x="72" y="6"/>
                  <a:pt x="78" y="6"/>
                </a:cubicBezTo>
                <a:cubicBezTo>
                  <a:pt x="82" y="6"/>
                  <a:pt x="82" y="6"/>
                  <a:pt x="82" y="6"/>
                </a:cubicBezTo>
                <a:cubicBezTo>
                  <a:pt x="88" y="6"/>
                  <a:pt x="93" y="11"/>
                  <a:pt x="93" y="18"/>
                </a:cubicBezTo>
                <a:cubicBezTo>
                  <a:pt x="93" y="34"/>
                  <a:pt x="93" y="34"/>
                  <a:pt x="93" y="34"/>
                </a:cubicBezTo>
                <a:cubicBezTo>
                  <a:pt x="93" y="35"/>
                  <a:pt x="92" y="36"/>
                  <a:pt x="91" y="37"/>
                </a:cubicBezTo>
                <a:cubicBezTo>
                  <a:pt x="90" y="37"/>
                  <a:pt x="90" y="38"/>
                  <a:pt x="90" y="39"/>
                </a:cubicBezTo>
                <a:cubicBezTo>
                  <a:pt x="90" y="55"/>
                  <a:pt x="90" y="55"/>
                  <a:pt x="90" y="55"/>
                </a:cubicBezTo>
                <a:cubicBezTo>
                  <a:pt x="90" y="56"/>
                  <a:pt x="91" y="58"/>
                  <a:pt x="92" y="58"/>
                </a:cubicBezTo>
                <a:cubicBezTo>
                  <a:pt x="94" y="59"/>
                  <a:pt x="104" y="65"/>
                  <a:pt x="114" y="73"/>
                </a:cubicBezTo>
                <a:cubicBezTo>
                  <a:pt x="115" y="73"/>
                  <a:pt x="116" y="75"/>
                  <a:pt x="116" y="76"/>
                </a:cubicBezTo>
                <a:cubicBezTo>
                  <a:pt x="116" y="87"/>
                  <a:pt x="116" y="87"/>
                  <a:pt x="116" y="87"/>
                </a:cubicBezTo>
                <a:cubicBezTo>
                  <a:pt x="116" y="89"/>
                  <a:pt x="117" y="90"/>
                  <a:pt x="119" y="90"/>
                </a:cubicBezTo>
                <a:close/>
              </a:path>
            </a:pathLst>
          </a:custGeom>
          <a:solidFill>
            <a:srgbClr val="2C2F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51"/>
          <p:cNvSpPr txBox="1"/>
          <p:nvPr/>
        </p:nvSpPr>
        <p:spPr>
          <a:xfrm>
            <a:off x="6847200" y="0"/>
            <a:ext cx="19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4.1 개발 내용 요약</a:t>
            </a:r>
            <a:endParaRPr sz="1000">
              <a:solidFill>
                <a:srgbClr val="43434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 name="Shape 547"/>
        <p:cNvGrpSpPr/>
        <p:nvPr/>
      </p:nvGrpSpPr>
      <p:grpSpPr>
        <a:xfrm>
          <a:off x="0" y="0"/>
          <a:ext cx="0" cy="0"/>
          <a:chOff x="0" y="0"/>
          <a:chExt cx="0" cy="0"/>
        </a:xfrm>
      </p:grpSpPr>
      <p:sp>
        <p:nvSpPr>
          <p:cNvPr id="548" name="Google Shape;548;p52"/>
          <p:cNvSpPr/>
          <p:nvPr/>
        </p:nvSpPr>
        <p:spPr>
          <a:xfrm>
            <a:off x="6130525" y="1366275"/>
            <a:ext cx="2235900" cy="25767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49" name="Google Shape;549;p52"/>
          <p:cNvSpPr/>
          <p:nvPr/>
        </p:nvSpPr>
        <p:spPr>
          <a:xfrm>
            <a:off x="3475175" y="1366275"/>
            <a:ext cx="2235900" cy="26319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50" name="Google Shape;550;p52"/>
          <p:cNvSpPr/>
          <p:nvPr/>
        </p:nvSpPr>
        <p:spPr>
          <a:xfrm>
            <a:off x="819825" y="1421475"/>
            <a:ext cx="2235900" cy="25767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51" name="Google Shape;551;p52"/>
          <p:cNvSpPr txBox="1"/>
          <p:nvPr/>
        </p:nvSpPr>
        <p:spPr>
          <a:xfrm>
            <a:off x="949575" y="2565600"/>
            <a:ext cx="1976400" cy="9489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chemeClr val="lt2"/>
                </a:solidFill>
                <a:latin typeface="Open Sans"/>
                <a:ea typeface="Open Sans"/>
                <a:cs typeface="Open Sans"/>
                <a:sym typeface="Open Sans"/>
              </a:rPr>
              <a:t>커스텀 통계</a:t>
            </a:r>
            <a:br>
              <a:rPr b="1" lang="ko" sz="1900">
                <a:solidFill>
                  <a:schemeClr val="lt2"/>
                </a:solidFill>
                <a:latin typeface="Open Sans"/>
                <a:ea typeface="Open Sans"/>
                <a:cs typeface="Open Sans"/>
                <a:sym typeface="Open Sans"/>
              </a:rPr>
            </a:br>
            <a:r>
              <a:rPr lang="ko" sz="1000">
                <a:solidFill>
                  <a:schemeClr val="lt2"/>
                </a:solidFill>
                <a:latin typeface="Open Sans"/>
                <a:ea typeface="Open Sans"/>
                <a:cs typeface="Open Sans"/>
                <a:sym typeface="Open Sans"/>
              </a:rPr>
              <a:t>기본 통계의 제약을 벗어나 연구자가 직접 원하는 </a:t>
            </a:r>
            <a:br>
              <a:rPr lang="ko" sz="1000">
                <a:solidFill>
                  <a:schemeClr val="lt2"/>
                </a:solidFill>
                <a:latin typeface="Open Sans"/>
                <a:ea typeface="Open Sans"/>
                <a:cs typeface="Open Sans"/>
                <a:sym typeface="Open Sans"/>
              </a:rPr>
            </a:br>
            <a:r>
              <a:rPr lang="ko" sz="1000">
                <a:solidFill>
                  <a:schemeClr val="lt2"/>
                </a:solidFill>
                <a:latin typeface="Open Sans"/>
                <a:ea typeface="Open Sans"/>
                <a:cs typeface="Open Sans"/>
                <a:sym typeface="Open Sans"/>
              </a:rPr>
              <a:t>통계를 제작할 수 있습니다.</a:t>
            </a:r>
            <a:endParaRPr b="0" i="0" sz="1300" u="none" cap="none" strike="noStrike">
              <a:solidFill>
                <a:schemeClr val="lt2"/>
              </a:solidFill>
              <a:latin typeface="Arial"/>
              <a:ea typeface="Arial"/>
              <a:cs typeface="Arial"/>
              <a:sym typeface="Arial"/>
            </a:endParaRPr>
          </a:p>
        </p:txBody>
      </p:sp>
      <p:sp>
        <p:nvSpPr>
          <p:cNvPr id="552" name="Google Shape;552;p52"/>
          <p:cNvSpPr/>
          <p:nvPr/>
        </p:nvSpPr>
        <p:spPr>
          <a:xfrm>
            <a:off x="6323285"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bl"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553" name="Google Shape;553;p52"/>
          <p:cNvSpPr/>
          <p:nvPr/>
        </p:nvSpPr>
        <p:spPr>
          <a:xfrm>
            <a:off x="1117873" y="1671012"/>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highlight>
                <a:schemeClr val="lt2"/>
              </a:highlight>
              <a:latin typeface="Open Sans"/>
              <a:ea typeface="Open Sans"/>
              <a:cs typeface="Open Sans"/>
              <a:sym typeface="Open Sans"/>
            </a:endParaRPr>
          </a:p>
        </p:txBody>
      </p:sp>
      <p:sp>
        <p:nvSpPr>
          <p:cNvPr id="554" name="Google Shape;554;p52"/>
          <p:cNvSpPr/>
          <p:nvPr/>
        </p:nvSpPr>
        <p:spPr>
          <a:xfrm>
            <a:off x="3708101"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555" name="Google Shape;555;p52"/>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향후 </a:t>
            </a:r>
            <a:r>
              <a:rPr lang="ko">
                <a:solidFill>
                  <a:schemeClr val="accent1"/>
                </a:solidFill>
              </a:rPr>
              <a:t>개발 계획</a:t>
            </a:r>
            <a:endParaRPr>
              <a:solidFill>
                <a:schemeClr val="accent1"/>
              </a:solidFill>
            </a:endParaRPr>
          </a:p>
        </p:txBody>
      </p:sp>
      <p:sp>
        <p:nvSpPr>
          <p:cNvPr id="556" name="Google Shape;556;p52"/>
          <p:cNvSpPr/>
          <p:nvPr/>
        </p:nvSpPr>
        <p:spPr>
          <a:xfrm>
            <a:off x="6466988" y="1832133"/>
            <a:ext cx="350075" cy="353125"/>
          </a:xfrm>
          <a:custGeom>
            <a:rect b="b" l="l" r="r" t="t"/>
            <a:pathLst>
              <a:path extrusionOk="0" h="160" w="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52"/>
          <p:cNvSpPr txBox="1"/>
          <p:nvPr/>
        </p:nvSpPr>
        <p:spPr>
          <a:xfrm>
            <a:off x="6422325" y="2565600"/>
            <a:ext cx="1671000" cy="11490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rgbClr val="010101"/>
                </a:solidFill>
                <a:latin typeface="Open Sans"/>
                <a:ea typeface="Open Sans"/>
                <a:cs typeface="Open Sans"/>
                <a:sym typeface="Open Sans"/>
              </a:rPr>
              <a:t>AI 성능 개선</a:t>
            </a:r>
            <a:br>
              <a:rPr b="1" lang="ko" sz="19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코호트 자동생성, AI 기반 특징 분석의 정확도 향상 및 모델 확장을 통해 전반적인 AI 안정성을 확보합니다.</a:t>
            </a:r>
            <a:endParaRPr b="0" i="0" sz="1300" u="none" cap="none" strike="noStrike">
              <a:solidFill>
                <a:srgbClr val="010101"/>
              </a:solidFill>
              <a:latin typeface="Arial"/>
              <a:ea typeface="Arial"/>
              <a:cs typeface="Arial"/>
              <a:sym typeface="Arial"/>
            </a:endParaRPr>
          </a:p>
        </p:txBody>
      </p:sp>
      <p:sp>
        <p:nvSpPr>
          <p:cNvPr id="558" name="Google Shape;558;p52"/>
          <p:cNvSpPr txBox="1"/>
          <p:nvPr/>
        </p:nvSpPr>
        <p:spPr>
          <a:xfrm>
            <a:off x="3757625" y="2565600"/>
            <a:ext cx="1671000" cy="9489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rgbClr val="010101"/>
                </a:solidFill>
                <a:latin typeface="Open Sans"/>
                <a:ea typeface="Open Sans"/>
                <a:cs typeface="Open Sans"/>
                <a:sym typeface="Open Sans"/>
              </a:rPr>
              <a:t>유저 테스트 </a:t>
            </a:r>
            <a:br>
              <a:rPr b="1" lang="ko" sz="1900">
                <a:solidFill>
                  <a:srgbClr val="010101"/>
                </a:solidFill>
                <a:latin typeface="Open Sans"/>
                <a:ea typeface="Open Sans"/>
                <a:cs typeface="Open Sans"/>
                <a:sym typeface="Open Sans"/>
              </a:rPr>
            </a:br>
            <a:r>
              <a:rPr lang="ko" sz="1000">
                <a:solidFill>
                  <a:srgbClr val="222222"/>
                </a:solidFill>
                <a:latin typeface="Open Sans"/>
                <a:ea typeface="Open Sans"/>
                <a:cs typeface="Open Sans"/>
                <a:sym typeface="Open Sans"/>
              </a:rPr>
              <a:t>서울대병원 연구진분들께 실제 사용 후 피드백을 받아 벤토의 완성도를 높입니다.</a:t>
            </a:r>
            <a:endParaRPr b="0" i="0" sz="1300" u="none" cap="none" strike="noStrike">
              <a:solidFill>
                <a:srgbClr val="222222"/>
              </a:solidFill>
              <a:latin typeface="Arial"/>
              <a:ea typeface="Arial"/>
              <a:cs typeface="Arial"/>
              <a:sym typeface="Arial"/>
            </a:endParaRPr>
          </a:p>
        </p:txBody>
      </p:sp>
      <p:sp>
        <p:nvSpPr>
          <p:cNvPr id="559" name="Google Shape;559;p52"/>
          <p:cNvSpPr/>
          <p:nvPr/>
        </p:nvSpPr>
        <p:spPr>
          <a:xfrm>
            <a:off x="1261600" y="1813337"/>
            <a:ext cx="350050" cy="352820"/>
          </a:xfrm>
          <a:custGeom>
            <a:rect b="b" l="l" r="r" t="t"/>
            <a:pathLst>
              <a:path extrusionOk="0" h="160" w="160">
                <a:moveTo>
                  <a:pt x="157" y="155"/>
                </a:moveTo>
                <a:cubicBezTo>
                  <a:pt x="157" y="117"/>
                  <a:pt x="157" y="117"/>
                  <a:pt x="157" y="117"/>
                </a:cubicBezTo>
                <a:cubicBezTo>
                  <a:pt x="136" y="117"/>
                  <a:pt x="136" y="117"/>
                  <a:pt x="136" y="117"/>
                </a:cubicBezTo>
                <a:cubicBezTo>
                  <a:pt x="136" y="155"/>
                  <a:pt x="136" y="155"/>
                  <a:pt x="136" y="155"/>
                </a:cubicBezTo>
                <a:cubicBezTo>
                  <a:pt x="131" y="155"/>
                  <a:pt x="131" y="155"/>
                  <a:pt x="131" y="155"/>
                </a:cubicBezTo>
                <a:cubicBezTo>
                  <a:pt x="131" y="61"/>
                  <a:pt x="131" y="61"/>
                  <a:pt x="131" y="61"/>
                </a:cubicBezTo>
                <a:cubicBezTo>
                  <a:pt x="109" y="61"/>
                  <a:pt x="109" y="61"/>
                  <a:pt x="109" y="61"/>
                </a:cubicBezTo>
                <a:cubicBezTo>
                  <a:pt x="109" y="155"/>
                  <a:pt x="109" y="155"/>
                  <a:pt x="109" y="155"/>
                </a:cubicBezTo>
                <a:cubicBezTo>
                  <a:pt x="104" y="155"/>
                  <a:pt x="104" y="155"/>
                  <a:pt x="104" y="155"/>
                </a:cubicBezTo>
                <a:cubicBezTo>
                  <a:pt x="104" y="72"/>
                  <a:pt x="104" y="72"/>
                  <a:pt x="104" y="72"/>
                </a:cubicBezTo>
                <a:cubicBezTo>
                  <a:pt x="83" y="72"/>
                  <a:pt x="83" y="72"/>
                  <a:pt x="83" y="72"/>
                </a:cubicBezTo>
                <a:cubicBezTo>
                  <a:pt x="83" y="155"/>
                  <a:pt x="83" y="155"/>
                  <a:pt x="83" y="155"/>
                </a:cubicBezTo>
                <a:cubicBezTo>
                  <a:pt x="77" y="155"/>
                  <a:pt x="77" y="155"/>
                  <a:pt x="77" y="155"/>
                </a:cubicBezTo>
                <a:cubicBezTo>
                  <a:pt x="77" y="51"/>
                  <a:pt x="77" y="51"/>
                  <a:pt x="77" y="51"/>
                </a:cubicBezTo>
                <a:cubicBezTo>
                  <a:pt x="56" y="51"/>
                  <a:pt x="56" y="51"/>
                  <a:pt x="56" y="51"/>
                </a:cubicBezTo>
                <a:cubicBezTo>
                  <a:pt x="56" y="155"/>
                  <a:pt x="56" y="155"/>
                  <a:pt x="56" y="155"/>
                </a:cubicBezTo>
                <a:cubicBezTo>
                  <a:pt x="51" y="155"/>
                  <a:pt x="51" y="155"/>
                  <a:pt x="51" y="155"/>
                </a:cubicBezTo>
                <a:cubicBezTo>
                  <a:pt x="51" y="107"/>
                  <a:pt x="51" y="107"/>
                  <a:pt x="51" y="107"/>
                </a:cubicBezTo>
                <a:cubicBezTo>
                  <a:pt x="29" y="107"/>
                  <a:pt x="29" y="107"/>
                  <a:pt x="29" y="107"/>
                </a:cubicBezTo>
                <a:cubicBezTo>
                  <a:pt x="29" y="155"/>
                  <a:pt x="29" y="155"/>
                  <a:pt x="29" y="155"/>
                </a:cubicBezTo>
                <a:cubicBezTo>
                  <a:pt x="24" y="155"/>
                  <a:pt x="24" y="155"/>
                  <a:pt x="24" y="155"/>
                </a:cubicBezTo>
                <a:cubicBezTo>
                  <a:pt x="24" y="93"/>
                  <a:pt x="24" y="93"/>
                  <a:pt x="24" y="93"/>
                </a:cubicBezTo>
                <a:cubicBezTo>
                  <a:pt x="3" y="93"/>
                  <a:pt x="3" y="93"/>
                  <a:pt x="3" y="93"/>
                </a:cubicBezTo>
                <a:cubicBezTo>
                  <a:pt x="3" y="155"/>
                  <a:pt x="3" y="155"/>
                  <a:pt x="3" y="155"/>
                </a:cubicBezTo>
                <a:cubicBezTo>
                  <a:pt x="1" y="155"/>
                  <a:pt x="0" y="156"/>
                  <a:pt x="0" y="157"/>
                </a:cubicBezTo>
                <a:cubicBezTo>
                  <a:pt x="0" y="159"/>
                  <a:pt x="1" y="160"/>
                  <a:pt x="3" y="160"/>
                </a:cubicBezTo>
                <a:cubicBezTo>
                  <a:pt x="24" y="160"/>
                  <a:pt x="24" y="160"/>
                  <a:pt x="24" y="160"/>
                </a:cubicBezTo>
                <a:cubicBezTo>
                  <a:pt x="29" y="160"/>
                  <a:pt x="29" y="160"/>
                  <a:pt x="29" y="160"/>
                </a:cubicBezTo>
                <a:cubicBezTo>
                  <a:pt x="51" y="160"/>
                  <a:pt x="51" y="160"/>
                  <a:pt x="51" y="160"/>
                </a:cubicBezTo>
                <a:cubicBezTo>
                  <a:pt x="56" y="160"/>
                  <a:pt x="56" y="160"/>
                  <a:pt x="56" y="160"/>
                </a:cubicBezTo>
                <a:cubicBezTo>
                  <a:pt x="77" y="160"/>
                  <a:pt x="77" y="160"/>
                  <a:pt x="77" y="160"/>
                </a:cubicBezTo>
                <a:cubicBezTo>
                  <a:pt x="83" y="160"/>
                  <a:pt x="83" y="160"/>
                  <a:pt x="83" y="160"/>
                </a:cubicBezTo>
                <a:cubicBezTo>
                  <a:pt x="104" y="160"/>
                  <a:pt x="104" y="160"/>
                  <a:pt x="104" y="160"/>
                </a:cubicBezTo>
                <a:cubicBezTo>
                  <a:pt x="109" y="160"/>
                  <a:pt x="109" y="160"/>
                  <a:pt x="109" y="160"/>
                </a:cubicBezTo>
                <a:cubicBezTo>
                  <a:pt x="131" y="160"/>
                  <a:pt x="131" y="160"/>
                  <a:pt x="131" y="160"/>
                </a:cubicBezTo>
                <a:cubicBezTo>
                  <a:pt x="136" y="160"/>
                  <a:pt x="136" y="160"/>
                  <a:pt x="136" y="160"/>
                </a:cubicBezTo>
                <a:cubicBezTo>
                  <a:pt x="157" y="160"/>
                  <a:pt x="157" y="160"/>
                  <a:pt x="157" y="160"/>
                </a:cubicBezTo>
                <a:cubicBezTo>
                  <a:pt x="159" y="160"/>
                  <a:pt x="160" y="159"/>
                  <a:pt x="160" y="157"/>
                </a:cubicBezTo>
                <a:cubicBezTo>
                  <a:pt x="160" y="156"/>
                  <a:pt x="159" y="155"/>
                  <a:pt x="157" y="155"/>
                </a:cubicBezTo>
                <a:close/>
                <a:moveTo>
                  <a:pt x="19" y="99"/>
                </a:moveTo>
                <a:cubicBezTo>
                  <a:pt x="19" y="117"/>
                  <a:pt x="19" y="117"/>
                  <a:pt x="19" y="117"/>
                </a:cubicBezTo>
                <a:cubicBezTo>
                  <a:pt x="8" y="117"/>
                  <a:pt x="8" y="117"/>
                  <a:pt x="8" y="117"/>
                </a:cubicBezTo>
                <a:cubicBezTo>
                  <a:pt x="8" y="99"/>
                  <a:pt x="8" y="99"/>
                  <a:pt x="8" y="99"/>
                </a:cubicBezTo>
                <a:lnTo>
                  <a:pt x="19" y="99"/>
                </a:lnTo>
                <a:close/>
                <a:moveTo>
                  <a:pt x="8" y="155"/>
                </a:moveTo>
                <a:cubicBezTo>
                  <a:pt x="8" y="123"/>
                  <a:pt x="8" y="123"/>
                  <a:pt x="8" y="123"/>
                </a:cubicBezTo>
                <a:cubicBezTo>
                  <a:pt x="19" y="123"/>
                  <a:pt x="19" y="123"/>
                  <a:pt x="19" y="123"/>
                </a:cubicBezTo>
                <a:cubicBezTo>
                  <a:pt x="19" y="155"/>
                  <a:pt x="19" y="155"/>
                  <a:pt x="19" y="155"/>
                </a:cubicBezTo>
                <a:lnTo>
                  <a:pt x="8" y="155"/>
                </a:lnTo>
                <a:close/>
                <a:moveTo>
                  <a:pt x="45" y="112"/>
                </a:moveTo>
                <a:cubicBezTo>
                  <a:pt x="45" y="131"/>
                  <a:pt x="45" y="131"/>
                  <a:pt x="45" y="131"/>
                </a:cubicBezTo>
                <a:cubicBezTo>
                  <a:pt x="35" y="131"/>
                  <a:pt x="35" y="131"/>
                  <a:pt x="35" y="131"/>
                </a:cubicBezTo>
                <a:cubicBezTo>
                  <a:pt x="35" y="112"/>
                  <a:pt x="35" y="112"/>
                  <a:pt x="35" y="112"/>
                </a:cubicBezTo>
                <a:lnTo>
                  <a:pt x="45" y="112"/>
                </a:lnTo>
                <a:close/>
                <a:moveTo>
                  <a:pt x="35" y="155"/>
                </a:moveTo>
                <a:cubicBezTo>
                  <a:pt x="35" y="136"/>
                  <a:pt x="35" y="136"/>
                  <a:pt x="35" y="136"/>
                </a:cubicBezTo>
                <a:cubicBezTo>
                  <a:pt x="45" y="136"/>
                  <a:pt x="45" y="136"/>
                  <a:pt x="45" y="136"/>
                </a:cubicBezTo>
                <a:cubicBezTo>
                  <a:pt x="45" y="155"/>
                  <a:pt x="45" y="155"/>
                  <a:pt x="45" y="155"/>
                </a:cubicBezTo>
                <a:lnTo>
                  <a:pt x="35" y="155"/>
                </a:lnTo>
                <a:close/>
                <a:moveTo>
                  <a:pt x="72" y="56"/>
                </a:moveTo>
                <a:cubicBezTo>
                  <a:pt x="72" y="75"/>
                  <a:pt x="72" y="75"/>
                  <a:pt x="72" y="75"/>
                </a:cubicBezTo>
                <a:cubicBezTo>
                  <a:pt x="61" y="75"/>
                  <a:pt x="61" y="75"/>
                  <a:pt x="61" y="75"/>
                </a:cubicBezTo>
                <a:cubicBezTo>
                  <a:pt x="61" y="56"/>
                  <a:pt x="61" y="56"/>
                  <a:pt x="61" y="56"/>
                </a:cubicBezTo>
                <a:lnTo>
                  <a:pt x="72" y="56"/>
                </a:lnTo>
                <a:close/>
                <a:moveTo>
                  <a:pt x="61" y="155"/>
                </a:moveTo>
                <a:cubicBezTo>
                  <a:pt x="61" y="80"/>
                  <a:pt x="61" y="80"/>
                  <a:pt x="61" y="80"/>
                </a:cubicBezTo>
                <a:cubicBezTo>
                  <a:pt x="72" y="80"/>
                  <a:pt x="72" y="80"/>
                  <a:pt x="72" y="80"/>
                </a:cubicBezTo>
                <a:cubicBezTo>
                  <a:pt x="72" y="155"/>
                  <a:pt x="72" y="155"/>
                  <a:pt x="72" y="155"/>
                </a:cubicBezTo>
                <a:lnTo>
                  <a:pt x="61" y="155"/>
                </a:lnTo>
                <a:close/>
                <a:moveTo>
                  <a:pt x="99" y="77"/>
                </a:moveTo>
                <a:cubicBezTo>
                  <a:pt x="99" y="96"/>
                  <a:pt x="99" y="96"/>
                  <a:pt x="99" y="96"/>
                </a:cubicBezTo>
                <a:cubicBezTo>
                  <a:pt x="88" y="96"/>
                  <a:pt x="88" y="96"/>
                  <a:pt x="88" y="96"/>
                </a:cubicBezTo>
                <a:cubicBezTo>
                  <a:pt x="88" y="77"/>
                  <a:pt x="88" y="77"/>
                  <a:pt x="88" y="77"/>
                </a:cubicBezTo>
                <a:lnTo>
                  <a:pt x="99" y="77"/>
                </a:lnTo>
                <a:close/>
                <a:moveTo>
                  <a:pt x="88" y="155"/>
                </a:moveTo>
                <a:cubicBezTo>
                  <a:pt x="88" y="101"/>
                  <a:pt x="88" y="101"/>
                  <a:pt x="88" y="101"/>
                </a:cubicBezTo>
                <a:cubicBezTo>
                  <a:pt x="99" y="101"/>
                  <a:pt x="99" y="101"/>
                  <a:pt x="99" y="101"/>
                </a:cubicBezTo>
                <a:cubicBezTo>
                  <a:pt x="99" y="155"/>
                  <a:pt x="99" y="155"/>
                  <a:pt x="99" y="155"/>
                </a:cubicBezTo>
                <a:lnTo>
                  <a:pt x="88" y="155"/>
                </a:lnTo>
                <a:close/>
                <a:moveTo>
                  <a:pt x="125" y="67"/>
                </a:moveTo>
                <a:cubicBezTo>
                  <a:pt x="125" y="107"/>
                  <a:pt x="125" y="107"/>
                  <a:pt x="125" y="107"/>
                </a:cubicBezTo>
                <a:cubicBezTo>
                  <a:pt x="115" y="107"/>
                  <a:pt x="115" y="107"/>
                  <a:pt x="115" y="107"/>
                </a:cubicBezTo>
                <a:cubicBezTo>
                  <a:pt x="115" y="67"/>
                  <a:pt x="115" y="67"/>
                  <a:pt x="115" y="67"/>
                </a:cubicBezTo>
                <a:lnTo>
                  <a:pt x="125" y="67"/>
                </a:lnTo>
                <a:close/>
                <a:moveTo>
                  <a:pt x="115" y="155"/>
                </a:moveTo>
                <a:cubicBezTo>
                  <a:pt x="115" y="112"/>
                  <a:pt x="115" y="112"/>
                  <a:pt x="115" y="112"/>
                </a:cubicBezTo>
                <a:cubicBezTo>
                  <a:pt x="125" y="112"/>
                  <a:pt x="125" y="112"/>
                  <a:pt x="125" y="112"/>
                </a:cubicBezTo>
                <a:cubicBezTo>
                  <a:pt x="125" y="155"/>
                  <a:pt x="125" y="155"/>
                  <a:pt x="125" y="155"/>
                </a:cubicBezTo>
                <a:lnTo>
                  <a:pt x="115" y="155"/>
                </a:lnTo>
                <a:close/>
                <a:moveTo>
                  <a:pt x="152" y="123"/>
                </a:moveTo>
                <a:cubicBezTo>
                  <a:pt x="152" y="136"/>
                  <a:pt x="152" y="136"/>
                  <a:pt x="152" y="136"/>
                </a:cubicBezTo>
                <a:cubicBezTo>
                  <a:pt x="141" y="136"/>
                  <a:pt x="141" y="136"/>
                  <a:pt x="141" y="136"/>
                </a:cubicBezTo>
                <a:cubicBezTo>
                  <a:pt x="141" y="123"/>
                  <a:pt x="141" y="123"/>
                  <a:pt x="141" y="123"/>
                </a:cubicBezTo>
                <a:lnTo>
                  <a:pt x="152" y="123"/>
                </a:lnTo>
                <a:close/>
                <a:moveTo>
                  <a:pt x="141" y="155"/>
                </a:moveTo>
                <a:cubicBezTo>
                  <a:pt x="141" y="141"/>
                  <a:pt x="141" y="141"/>
                  <a:pt x="141" y="141"/>
                </a:cubicBezTo>
                <a:cubicBezTo>
                  <a:pt x="152" y="141"/>
                  <a:pt x="152" y="141"/>
                  <a:pt x="152" y="141"/>
                </a:cubicBezTo>
                <a:cubicBezTo>
                  <a:pt x="152" y="155"/>
                  <a:pt x="152" y="155"/>
                  <a:pt x="152" y="155"/>
                </a:cubicBezTo>
                <a:lnTo>
                  <a:pt x="141" y="155"/>
                </a:lnTo>
                <a:close/>
                <a:moveTo>
                  <a:pt x="0" y="3"/>
                </a:moveTo>
                <a:cubicBezTo>
                  <a:pt x="0" y="1"/>
                  <a:pt x="1" y="0"/>
                  <a:pt x="3" y="0"/>
                </a:cubicBezTo>
                <a:cubicBezTo>
                  <a:pt x="157" y="0"/>
                  <a:pt x="157" y="0"/>
                  <a:pt x="157" y="0"/>
                </a:cubicBezTo>
                <a:cubicBezTo>
                  <a:pt x="159" y="0"/>
                  <a:pt x="160" y="1"/>
                  <a:pt x="160" y="3"/>
                </a:cubicBezTo>
                <a:cubicBezTo>
                  <a:pt x="160" y="4"/>
                  <a:pt x="159" y="5"/>
                  <a:pt x="157" y="5"/>
                </a:cubicBezTo>
                <a:cubicBezTo>
                  <a:pt x="3" y="5"/>
                  <a:pt x="3" y="5"/>
                  <a:pt x="3" y="5"/>
                </a:cubicBezTo>
                <a:cubicBezTo>
                  <a:pt x="1" y="5"/>
                  <a:pt x="0" y="4"/>
                  <a:pt x="0" y="3"/>
                </a:cubicBezTo>
                <a:close/>
                <a:moveTo>
                  <a:pt x="115" y="32"/>
                </a:moveTo>
                <a:cubicBezTo>
                  <a:pt x="115" y="31"/>
                  <a:pt x="116" y="29"/>
                  <a:pt x="117" y="29"/>
                </a:cubicBezTo>
                <a:cubicBezTo>
                  <a:pt x="139" y="29"/>
                  <a:pt x="139" y="29"/>
                  <a:pt x="139" y="29"/>
                </a:cubicBezTo>
                <a:cubicBezTo>
                  <a:pt x="140" y="29"/>
                  <a:pt x="141" y="31"/>
                  <a:pt x="141" y="32"/>
                </a:cubicBezTo>
                <a:cubicBezTo>
                  <a:pt x="141" y="33"/>
                  <a:pt x="140" y="35"/>
                  <a:pt x="139" y="35"/>
                </a:cubicBezTo>
                <a:cubicBezTo>
                  <a:pt x="117" y="35"/>
                  <a:pt x="117" y="35"/>
                  <a:pt x="117" y="35"/>
                </a:cubicBezTo>
                <a:cubicBezTo>
                  <a:pt x="116" y="35"/>
                  <a:pt x="115" y="33"/>
                  <a:pt x="115" y="32"/>
                </a:cubicBezTo>
                <a:close/>
                <a:moveTo>
                  <a:pt x="154" y="30"/>
                </a:moveTo>
                <a:cubicBezTo>
                  <a:pt x="154" y="31"/>
                  <a:pt x="155" y="31"/>
                  <a:pt x="155" y="32"/>
                </a:cubicBezTo>
                <a:cubicBezTo>
                  <a:pt x="155" y="33"/>
                  <a:pt x="154" y="33"/>
                  <a:pt x="154" y="34"/>
                </a:cubicBezTo>
                <a:cubicBezTo>
                  <a:pt x="153" y="34"/>
                  <a:pt x="153" y="35"/>
                  <a:pt x="152" y="35"/>
                </a:cubicBezTo>
                <a:cubicBezTo>
                  <a:pt x="151" y="35"/>
                  <a:pt x="151" y="34"/>
                  <a:pt x="150" y="34"/>
                </a:cubicBezTo>
                <a:cubicBezTo>
                  <a:pt x="150" y="33"/>
                  <a:pt x="149" y="33"/>
                  <a:pt x="149" y="32"/>
                </a:cubicBezTo>
                <a:cubicBezTo>
                  <a:pt x="149" y="31"/>
                  <a:pt x="150" y="31"/>
                  <a:pt x="150" y="30"/>
                </a:cubicBezTo>
                <a:cubicBezTo>
                  <a:pt x="151" y="29"/>
                  <a:pt x="153" y="29"/>
                  <a:pt x="154" y="30"/>
                </a:cubicBezTo>
                <a:close/>
                <a:moveTo>
                  <a:pt x="155" y="19"/>
                </a:moveTo>
                <a:cubicBezTo>
                  <a:pt x="155" y="20"/>
                  <a:pt x="153" y="21"/>
                  <a:pt x="152" y="21"/>
                </a:cubicBezTo>
                <a:cubicBezTo>
                  <a:pt x="144" y="21"/>
                  <a:pt x="144" y="21"/>
                  <a:pt x="144" y="21"/>
                </a:cubicBezTo>
                <a:cubicBezTo>
                  <a:pt x="143" y="21"/>
                  <a:pt x="141" y="20"/>
                  <a:pt x="141" y="19"/>
                </a:cubicBezTo>
                <a:cubicBezTo>
                  <a:pt x="141" y="17"/>
                  <a:pt x="143" y="16"/>
                  <a:pt x="144" y="16"/>
                </a:cubicBezTo>
                <a:cubicBezTo>
                  <a:pt x="152" y="16"/>
                  <a:pt x="152" y="16"/>
                  <a:pt x="152" y="16"/>
                </a:cubicBezTo>
                <a:cubicBezTo>
                  <a:pt x="153" y="16"/>
                  <a:pt x="155" y="17"/>
                  <a:pt x="155" y="19"/>
                </a:cubicBezTo>
                <a:close/>
                <a:moveTo>
                  <a:pt x="115" y="19"/>
                </a:moveTo>
                <a:cubicBezTo>
                  <a:pt x="115" y="17"/>
                  <a:pt x="116" y="16"/>
                  <a:pt x="117" y="16"/>
                </a:cubicBezTo>
                <a:cubicBezTo>
                  <a:pt x="123" y="16"/>
                  <a:pt x="123" y="16"/>
                  <a:pt x="123" y="16"/>
                </a:cubicBezTo>
                <a:cubicBezTo>
                  <a:pt x="124" y="16"/>
                  <a:pt x="125" y="17"/>
                  <a:pt x="125" y="19"/>
                </a:cubicBezTo>
                <a:cubicBezTo>
                  <a:pt x="125" y="20"/>
                  <a:pt x="124" y="21"/>
                  <a:pt x="123" y="21"/>
                </a:cubicBezTo>
                <a:cubicBezTo>
                  <a:pt x="117" y="21"/>
                  <a:pt x="117" y="21"/>
                  <a:pt x="117" y="21"/>
                </a:cubicBezTo>
                <a:cubicBezTo>
                  <a:pt x="116" y="21"/>
                  <a:pt x="115" y="20"/>
                  <a:pt x="115" y="19"/>
                </a:cubicBezTo>
                <a:close/>
                <a:moveTo>
                  <a:pt x="133" y="21"/>
                </a:moveTo>
                <a:cubicBezTo>
                  <a:pt x="133" y="21"/>
                  <a:pt x="132" y="21"/>
                  <a:pt x="131" y="21"/>
                </a:cubicBezTo>
                <a:cubicBezTo>
                  <a:pt x="131" y="20"/>
                  <a:pt x="131" y="19"/>
                  <a:pt x="131" y="19"/>
                </a:cubicBezTo>
                <a:cubicBezTo>
                  <a:pt x="131" y="18"/>
                  <a:pt x="131" y="17"/>
                  <a:pt x="131" y="17"/>
                </a:cubicBezTo>
                <a:cubicBezTo>
                  <a:pt x="132" y="16"/>
                  <a:pt x="134" y="16"/>
                  <a:pt x="135" y="17"/>
                </a:cubicBezTo>
                <a:cubicBezTo>
                  <a:pt x="136" y="17"/>
                  <a:pt x="136" y="18"/>
                  <a:pt x="136" y="19"/>
                </a:cubicBezTo>
                <a:cubicBezTo>
                  <a:pt x="136" y="19"/>
                  <a:pt x="136" y="20"/>
                  <a:pt x="135" y="21"/>
                </a:cubicBezTo>
                <a:cubicBezTo>
                  <a:pt x="135" y="21"/>
                  <a:pt x="134" y="21"/>
                  <a:pt x="133" y="2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52"/>
          <p:cNvSpPr/>
          <p:nvPr/>
        </p:nvSpPr>
        <p:spPr>
          <a:xfrm>
            <a:off x="3813462" y="1823544"/>
            <a:ext cx="402287" cy="353125"/>
          </a:xfrm>
          <a:custGeom>
            <a:rect b="b" l="l" r="r" t="t"/>
            <a:pathLst>
              <a:path extrusionOk="0" h="147" w="160">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52"/>
          <p:cNvSpPr txBox="1"/>
          <p:nvPr/>
        </p:nvSpPr>
        <p:spPr>
          <a:xfrm>
            <a:off x="6847200" y="0"/>
            <a:ext cx="19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4.2 향후 계획</a:t>
            </a:r>
            <a:endParaRPr sz="1000">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sp>
        <p:nvSpPr>
          <p:cNvPr id="566" name="Google Shape;566;p53"/>
          <p:cNvSpPr/>
          <p:nvPr/>
        </p:nvSpPr>
        <p:spPr>
          <a:xfrm>
            <a:off x="6130525" y="1366275"/>
            <a:ext cx="2235900" cy="25767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67" name="Google Shape;567;p53"/>
          <p:cNvSpPr/>
          <p:nvPr/>
        </p:nvSpPr>
        <p:spPr>
          <a:xfrm>
            <a:off x="3475175" y="1366275"/>
            <a:ext cx="2235900" cy="26319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68" name="Google Shape;568;p53"/>
          <p:cNvSpPr/>
          <p:nvPr/>
        </p:nvSpPr>
        <p:spPr>
          <a:xfrm>
            <a:off x="819825" y="1421475"/>
            <a:ext cx="2235900" cy="25767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69" name="Google Shape;569;p53"/>
          <p:cNvSpPr/>
          <p:nvPr/>
        </p:nvSpPr>
        <p:spPr>
          <a:xfrm>
            <a:off x="6323285"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bl"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570" name="Google Shape;570;p53"/>
          <p:cNvSpPr/>
          <p:nvPr/>
        </p:nvSpPr>
        <p:spPr>
          <a:xfrm>
            <a:off x="1117873" y="1671012"/>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highlight>
                <a:schemeClr val="lt2"/>
              </a:highlight>
              <a:latin typeface="Open Sans"/>
              <a:ea typeface="Open Sans"/>
              <a:cs typeface="Open Sans"/>
              <a:sym typeface="Open Sans"/>
            </a:endParaRPr>
          </a:p>
        </p:txBody>
      </p:sp>
      <p:sp>
        <p:nvSpPr>
          <p:cNvPr id="571" name="Google Shape;571;p53"/>
          <p:cNvSpPr/>
          <p:nvPr/>
        </p:nvSpPr>
        <p:spPr>
          <a:xfrm>
            <a:off x="3708101"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572" name="Google Shape;572;p53"/>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향후 </a:t>
            </a:r>
            <a:r>
              <a:rPr lang="ko">
                <a:solidFill>
                  <a:schemeClr val="accent1"/>
                </a:solidFill>
              </a:rPr>
              <a:t>개발 계획</a:t>
            </a:r>
            <a:endParaRPr>
              <a:solidFill>
                <a:schemeClr val="accent1"/>
              </a:solidFill>
            </a:endParaRPr>
          </a:p>
        </p:txBody>
      </p:sp>
      <p:sp>
        <p:nvSpPr>
          <p:cNvPr id="573" name="Google Shape;573;p53"/>
          <p:cNvSpPr/>
          <p:nvPr/>
        </p:nvSpPr>
        <p:spPr>
          <a:xfrm>
            <a:off x="6466988" y="1832133"/>
            <a:ext cx="350075" cy="353125"/>
          </a:xfrm>
          <a:custGeom>
            <a:rect b="b" l="l" r="r" t="t"/>
            <a:pathLst>
              <a:path extrusionOk="0" h="160" w="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53"/>
          <p:cNvSpPr txBox="1"/>
          <p:nvPr/>
        </p:nvSpPr>
        <p:spPr>
          <a:xfrm>
            <a:off x="1092925" y="2565600"/>
            <a:ext cx="1671000" cy="9489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rgbClr val="010101"/>
                </a:solidFill>
                <a:latin typeface="Open Sans"/>
                <a:ea typeface="Open Sans"/>
                <a:cs typeface="Open Sans"/>
                <a:sym typeface="Open Sans"/>
              </a:rPr>
              <a:t>커스텀 통계</a:t>
            </a:r>
            <a:br>
              <a:rPr b="1" lang="ko" sz="19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기본 통계의 제약을 벗어나 연구자가 직접 원하는 </a:t>
            </a:r>
            <a:br>
              <a:rPr lang="ko" sz="10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통계를 제작할 수 있습니다.</a:t>
            </a:r>
            <a:endParaRPr b="0" i="0" sz="1300" u="none" cap="none" strike="noStrike">
              <a:solidFill>
                <a:srgbClr val="010101"/>
              </a:solidFill>
              <a:latin typeface="Arial"/>
              <a:ea typeface="Arial"/>
              <a:cs typeface="Arial"/>
              <a:sym typeface="Arial"/>
            </a:endParaRPr>
          </a:p>
        </p:txBody>
      </p:sp>
      <p:sp>
        <p:nvSpPr>
          <p:cNvPr id="575" name="Google Shape;575;p53"/>
          <p:cNvSpPr txBox="1"/>
          <p:nvPr/>
        </p:nvSpPr>
        <p:spPr>
          <a:xfrm>
            <a:off x="3604325" y="2566800"/>
            <a:ext cx="1977600" cy="10515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chemeClr val="lt2"/>
                </a:solidFill>
                <a:latin typeface="Open Sans"/>
                <a:ea typeface="Open Sans"/>
                <a:cs typeface="Open Sans"/>
                <a:sym typeface="Open Sans"/>
              </a:rPr>
              <a:t>유저 테스트</a:t>
            </a:r>
            <a:endParaRPr b="1" sz="1000">
              <a:solidFill>
                <a:schemeClr val="lt2"/>
              </a:solidFill>
              <a:latin typeface="Open Sans"/>
              <a:ea typeface="Open Sans"/>
              <a:cs typeface="Open Sans"/>
              <a:sym typeface="Open Sans"/>
            </a:endParaRPr>
          </a:p>
          <a:p>
            <a:pPr indent="0" lvl="0" marL="0" marR="0" rtl="0" algn="l">
              <a:lnSpc>
                <a:spcPct val="130000"/>
              </a:lnSpc>
              <a:spcBef>
                <a:spcPts val="800"/>
              </a:spcBef>
              <a:spcAft>
                <a:spcPts val="0"/>
              </a:spcAft>
              <a:buClr>
                <a:srgbClr val="000000"/>
              </a:buClr>
              <a:buSzPts val="800"/>
              <a:buFont typeface="Arial"/>
              <a:buNone/>
            </a:pPr>
            <a:r>
              <a:rPr lang="ko" sz="1000">
                <a:solidFill>
                  <a:schemeClr val="lt2"/>
                </a:solidFill>
                <a:latin typeface="Open Sans"/>
                <a:ea typeface="Open Sans"/>
                <a:cs typeface="Open Sans"/>
                <a:sym typeface="Open Sans"/>
              </a:rPr>
              <a:t>서울대병원 연구진분들께 실제 사용 후 피드백을 받아 벤토의 완성도를 높입니다.</a:t>
            </a:r>
            <a:endParaRPr sz="1000">
              <a:solidFill>
                <a:schemeClr val="lt2"/>
              </a:solidFill>
              <a:latin typeface="Open Sans"/>
              <a:ea typeface="Open Sans"/>
              <a:cs typeface="Open Sans"/>
              <a:sym typeface="Open Sans"/>
            </a:endParaRPr>
          </a:p>
        </p:txBody>
      </p:sp>
      <p:sp>
        <p:nvSpPr>
          <p:cNvPr id="576" name="Google Shape;576;p53"/>
          <p:cNvSpPr txBox="1"/>
          <p:nvPr/>
        </p:nvSpPr>
        <p:spPr>
          <a:xfrm>
            <a:off x="6422325" y="2565600"/>
            <a:ext cx="1671000" cy="11490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rgbClr val="010101"/>
                </a:solidFill>
                <a:latin typeface="Open Sans"/>
                <a:ea typeface="Open Sans"/>
                <a:cs typeface="Open Sans"/>
                <a:sym typeface="Open Sans"/>
              </a:rPr>
              <a:t>AI 성능 개선</a:t>
            </a:r>
            <a:br>
              <a:rPr b="1" lang="ko" sz="19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코호트 자동생성, AI 기반 특징 분석의 정확도 향상 및 모델 확장을 통해 전반적인 AI 안정성을 확보합니다.</a:t>
            </a:r>
            <a:endParaRPr b="0" i="0" sz="1300" u="none" cap="none" strike="noStrike">
              <a:solidFill>
                <a:srgbClr val="010101"/>
              </a:solidFill>
              <a:latin typeface="Arial"/>
              <a:ea typeface="Arial"/>
              <a:cs typeface="Arial"/>
              <a:sym typeface="Arial"/>
            </a:endParaRPr>
          </a:p>
        </p:txBody>
      </p:sp>
      <p:sp>
        <p:nvSpPr>
          <p:cNvPr id="577" name="Google Shape;577;p53"/>
          <p:cNvSpPr/>
          <p:nvPr/>
        </p:nvSpPr>
        <p:spPr>
          <a:xfrm>
            <a:off x="1261600" y="1813337"/>
            <a:ext cx="350050" cy="352820"/>
          </a:xfrm>
          <a:custGeom>
            <a:rect b="b" l="l" r="r" t="t"/>
            <a:pathLst>
              <a:path extrusionOk="0" h="160" w="160">
                <a:moveTo>
                  <a:pt x="157" y="155"/>
                </a:moveTo>
                <a:cubicBezTo>
                  <a:pt x="157" y="117"/>
                  <a:pt x="157" y="117"/>
                  <a:pt x="157" y="117"/>
                </a:cubicBezTo>
                <a:cubicBezTo>
                  <a:pt x="136" y="117"/>
                  <a:pt x="136" y="117"/>
                  <a:pt x="136" y="117"/>
                </a:cubicBezTo>
                <a:cubicBezTo>
                  <a:pt x="136" y="155"/>
                  <a:pt x="136" y="155"/>
                  <a:pt x="136" y="155"/>
                </a:cubicBezTo>
                <a:cubicBezTo>
                  <a:pt x="131" y="155"/>
                  <a:pt x="131" y="155"/>
                  <a:pt x="131" y="155"/>
                </a:cubicBezTo>
                <a:cubicBezTo>
                  <a:pt x="131" y="61"/>
                  <a:pt x="131" y="61"/>
                  <a:pt x="131" y="61"/>
                </a:cubicBezTo>
                <a:cubicBezTo>
                  <a:pt x="109" y="61"/>
                  <a:pt x="109" y="61"/>
                  <a:pt x="109" y="61"/>
                </a:cubicBezTo>
                <a:cubicBezTo>
                  <a:pt x="109" y="155"/>
                  <a:pt x="109" y="155"/>
                  <a:pt x="109" y="155"/>
                </a:cubicBezTo>
                <a:cubicBezTo>
                  <a:pt x="104" y="155"/>
                  <a:pt x="104" y="155"/>
                  <a:pt x="104" y="155"/>
                </a:cubicBezTo>
                <a:cubicBezTo>
                  <a:pt x="104" y="72"/>
                  <a:pt x="104" y="72"/>
                  <a:pt x="104" y="72"/>
                </a:cubicBezTo>
                <a:cubicBezTo>
                  <a:pt x="83" y="72"/>
                  <a:pt x="83" y="72"/>
                  <a:pt x="83" y="72"/>
                </a:cubicBezTo>
                <a:cubicBezTo>
                  <a:pt x="83" y="155"/>
                  <a:pt x="83" y="155"/>
                  <a:pt x="83" y="155"/>
                </a:cubicBezTo>
                <a:cubicBezTo>
                  <a:pt x="77" y="155"/>
                  <a:pt x="77" y="155"/>
                  <a:pt x="77" y="155"/>
                </a:cubicBezTo>
                <a:cubicBezTo>
                  <a:pt x="77" y="51"/>
                  <a:pt x="77" y="51"/>
                  <a:pt x="77" y="51"/>
                </a:cubicBezTo>
                <a:cubicBezTo>
                  <a:pt x="56" y="51"/>
                  <a:pt x="56" y="51"/>
                  <a:pt x="56" y="51"/>
                </a:cubicBezTo>
                <a:cubicBezTo>
                  <a:pt x="56" y="155"/>
                  <a:pt x="56" y="155"/>
                  <a:pt x="56" y="155"/>
                </a:cubicBezTo>
                <a:cubicBezTo>
                  <a:pt x="51" y="155"/>
                  <a:pt x="51" y="155"/>
                  <a:pt x="51" y="155"/>
                </a:cubicBezTo>
                <a:cubicBezTo>
                  <a:pt x="51" y="107"/>
                  <a:pt x="51" y="107"/>
                  <a:pt x="51" y="107"/>
                </a:cubicBezTo>
                <a:cubicBezTo>
                  <a:pt x="29" y="107"/>
                  <a:pt x="29" y="107"/>
                  <a:pt x="29" y="107"/>
                </a:cubicBezTo>
                <a:cubicBezTo>
                  <a:pt x="29" y="155"/>
                  <a:pt x="29" y="155"/>
                  <a:pt x="29" y="155"/>
                </a:cubicBezTo>
                <a:cubicBezTo>
                  <a:pt x="24" y="155"/>
                  <a:pt x="24" y="155"/>
                  <a:pt x="24" y="155"/>
                </a:cubicBezTo>
                <a:cubicBezTo>
                  <a:pt x="24" y="93"/>
                  <a:pt x="24" y="93"/>
                  <a:pt x="24" y="93"/>
                </a:cubicBezTo>
                <a:cubicBezTo>
                  <a:pt x="3" y="93"/>
                  <a:pt x="3" y="93"/>
                  <a:pt x="3" y="93"/>
                </a:cubicBezTo>
                <a:cubicBezTo>
                  <a:pt x="3" y="155"/>
                  <a:pt x="3" y="155"/>
                  <a:pt x="3" y="155"/>
                </a:cubicBezTo>
                <a:cubicBezTo>
                  <a:pt x="1" y="155"/>
                  <a:pt x="0" y="156"/>
                  <a:pt x="0" y="157"/>
                </a:cubicBezTo>
                <a:cubicBezTo>
                  <a:pt x="0" y="159"/>
                  <a:pt x="1" y="160"/>
                  <a:pt x="3" y="160"/>
                </a:cubicBezTo>
                <a:cubicBezTo>
                  <a:pt x="24" y="160"/>
                  <a:pt x="24" y="160"/>
                  <a:pt x="24" y="160"/>
                </a:cubicBezTo>
                <a:cubicBezTo>
                  <a:pt x="29" y="160"/>
                  <a:pt x="29" y="160"/>
                  <a:pt x="29" y="160"/>
                </a:cubicBezTo>
                <a:cubicBezTo>
                  <a:pt x="51" y="160"/>
                  <a:pt x="51" y="160"/>
                  <a:pt x="51" y="160"/>
                </a:cubicBezTo>
                <a:cubicBezTo>
                  <a:pt x="56" y="160"/>
                  <a:pt x="56" y="160"/>
                  <a:pt x="56" y="160"/>
                </a:cubicBezTo>
                <a:cubicBezTo>
                  <a:pt x="77" y="160"/>
                  <a:pt x="77" y="160"/>
                  <a:pt x="77" y="160"/>
                </a:cubicBezTo>
                <a:cubicBezTo>
                  <a:pt x="83" y="160"/>
                  <a:pt x="83" y="160"/>
                  <a:pt x="83" y="160"/>
                </a:cubicBezTo>
                <a:cubicBezTo>
                  <a:pt x="104" y="160"/>
                  <a:pt x="104" y="160"/>
                  <a:pt x="104" y="160"/>
                </a:cubicBezTo>
                <a:cubicBezTo>
                  <a:pt x="109" y="160"/>
                  <a:pt x="109" y="160"/>
                  <a:pt x="109" y="160"/>
                </a:cubicBezTo>
                <a:cubicBezTo>
                  <a:pt x="131" y="160"/>
                  <a:pt x="131" y="160"/>
                  <a:pt x="131" y="160"/>
                </a:cubicBezTo>
                <a:cubicBezTo>
                  <a:pt x="136" y="160"/>
                  <a:pt x="136" y="160"/>
                  <a:pt x="136" y="160"/>
                </a:cubicBezTo>
                <a:cubicBezTo>
                  <a:pt x="157" y="160"/>
                  <a:pt x="157" y="160"/>
                  <a:pt x="157" y="160"/>
                </a:cubicBezTo>
                <a:cubicBezTo>
                  <a:pt x="159" y="160"/>
                  <a:pt x="160" y="159"/>
                  <a:pt x="160" y="157"/>
                </a:cubicBezTo>
                <a:cubicBezTo>
                  <a:pt x="160" y="156"/>
                  <a:pt x="159" y="155"/>
                  <a:pt x="157" y="155"/>
                </a:cubicBezTo>
                <a:close/>
                <a:moveTo>
                  <a:pt x="19" y="99"/>
                </a:moveTo>
                <a:cubicBezTo>
                  <a:pt x="19" y="117"/>
                  <a:pt x="19" y="117"/>
                  <a:pt x="19" y="117"/>
                </a:cubicBezTo>
                <a:cubicBezTo>
                  <a:pt x="8" y="117"/>
                  <a:pt x="8" y="117"/>
                  <a:pt x="8" y="117"/>
                </a:cubicBezTo>
                <a:cubicBezTo>
                  <a:pt x="8" y="99"/>
                  <a:pt x="8" y="99"/>
                  <a:pt x="8" y="99"/>
                </a:cubicBezTo>
                <a:lnTo>
                  <a:pt x="19" y="99"/>
                </a:lnTo>
                <a:close/>
                <a:moveTo>
                  <a:pt x="8" y="155"/>
                </a:moveTo>
                <a:cubicBezTo>
                  <a:pt x="8" y="123"/>
                  <a:pt x="8" y="123"/>
                  <a:pt x="8" y="123"/>
                </a:cubicBezTo>
                <a:cubicBezTo>
                  <a:pt x="19" y="123"/>
                  <a:pt x="19" y="123"/>
                  <a:pt x="19" y="123"/>
                </a:cubicBezTo>
                <a:cubicBezTo>
                  <a:pt x="19" y="155"/>
                  <a:pt x="19" y="155"/>
                  <a:pt x="19" y="155"/>
                </a:cubicBezTo>
                <a:lnTo>
                  <a:pt x="8" y="155"/>
                </a:lnTo>
                <a:close/>
                <a:moveTo>
                  <a:pt x="45" y="112"/>
                </a:moveTo>
                <a:cubicBezTo>
                  <a:pt x="45" y="131"/>
                  <a:pt x="45" y="131"/>
                  <a:pt x="45" y="131"/>
                </a:cubicBezTo>
                <a:cubicBezTo>
                  <a:pt x="35" y="131"/>
                  <a:pt x="35" y="131"/>
                  <a:pt x="35" y="131"/>
                </a:cubicBezTo>
                <a:cubicBezTo>
                  <a:pt x="35" y="112"/>
                  <a:pt x="35" y="112"/>
                  <a:pt x="35" y="112"/>
                </a:cubicBezTo>
                <a:lnTo>
                  <a:pt x="45" y="112"/>
                </a:lnTo>
                <a:close/>
                <a:moveTo>
                  <a:pt x="35" y="155"/>
                </a:moveTo>
                <a:cubicBezTo>
                  <a:pt x="35" y="136"/>
                  <a:pt x="35" y="136"/>
                  <a:pt x="35" y="136"/>
                </a:cubicBezTo>
                <a:cubicBezTo>
                  <a:pt x="45" y="136"/>
                  <a:pt x="45" y="136"/>
                  <a:pt x="45" y="136"/>
                </a:cubicBezTo>
                <a:cubicBezTo>
                  <a:pt x="45" y="155"/>
                  <a:pt x="45" y="155"/>
                  <a:pt x="45" y="155"/>
                </a:cubicBezTo>
                <a:lnTo>
                  <a:pt x="35" y="155"/>
                </a:lnTo>
                <a:close/>
                <a:moveTo>
                  <a:pt x="72" y="56"/>
                </a:moveTo>
                <a:cubicBezTo>
                  <a:pt x="72" y="75"/>
                  <a:pt x="72" y="75"/>
                  <a:pt x="72" y="75"/>
                </a:cubicBezTo>
                <a:cubicBezTo>
                  <a:pt x="61" y="75"/>
                  <a:pt x="61" y="75"/>
                  <a:pt x="61" y="75"/>
                </a:cubicBezTo>
                <a:cubicBezTo>
                  <a:pt x="61" y="56"/>
                  <a:pt x="61" y="56"/>
                  <a:pt x="61" y="56"/>
                </a:cubicBezTo>
                <a:lnTo>
                  <a:pt x="72" y="56"/>
                </a:lnTo>
                <a:close/>
                <a:moveTo>
                  <a:pt x="61" y="155"/>
                </a:moveTo>
                <a:cubicBezTo>
                  <a:pt x="61" y="80"/>
                  <a:pt x="61" y="80"/>
                  <a:pt x="61" y="80"/>
                </a:cubicBezTo>
                <a:cubicBezTo>
                  <a:pt x="72" y="80"/>
                  <a:pt x="72" y="80"/>
                  <a:pt x="72" y="80"/>
                </a:cubicBezTo>
                <a:cubicBezTo>
                  <a:pt x="72" y="155"/>
                  <a:pt x="72" y="155"/>
                  <a:pt x="72" y="155"/>
                </a:cubicBezTo>
                <a:lnTo>
                  <a:pt x="61" y="155"/>
                </a:lnTo>
                <a:close/>
                <a:moveTo>
                  <a:pt x="99" y="77"/>
                </a:moveTo>
                <a:cubicBezTo>
                  <a:pt x="99" y="96"/>
                  <a:pt x="99" y="96"/>
                  <a:pt x="99" y="96"/>
                </a:cubicBezTo>
                <a:cubicBezTo>
                  <a:pt x="88" y="96"/>
                  <a:pt x="88" y="96"/>
                  <a:pt x="88" y="96"/>
                </a:cubicBezTo>
                <a:cubicBezTo>
                  <a:pt x="88" y="77"/>
                  <a:pt x="88" y="77"/>
                  <a:pt x="88" y="77"/>
                </a:cubicBezTo>
                <a:lnTo>
                  <a:pt x="99" y="77"/>
                </a:lnTo>
                <a:close/>
                <a:moveTo>
                  <a:pt x="88" y="155"/>
                </a:moveTo>
                <a:cubicBezTo>
                  <a:pt x="88" y="101"/>
                  <a:pt x="88" y="101"/>
                  <a:pt x="88" y="101"/>
                </a:cubicBezTo>
                <a:cubicBezTo>
                  <a:pt x="99" y="101"/>
                  <a:pt x="99" y="101"/>
                  <a:pt x="99" y="101"/>
                </a:cubicBezTo>
                <a:cubicBezTo>
                  <a:pt x="99" y="155"/>
                  <a:pt x="99" y="155"/>
                  <a:pt x="99" y="155"/>
                </a:cubicBezTo>
                <a:lnTo>
                  <a:pt x="88" y="155"/>
                </a:lnTo>
                <a:close/>
                <a:moveTo>
                  <a:pt x="125" y="67"/>
                </a:moveTo>
                <a:cubicBezTo>
                  <a:pt x="125" y="107"/>
                  <a:pt x="125" y="107"/>
                  <a:pt x="125" y="107"/>
                </a:cubicBezTo>
                <a:cubicBezTo>
                  <a:pt x="115" y="107"/>
                  <a:pt x="115" y="107"/>
                  <a:pt x="115" y="107"/>
                </a:cubicBezTo>
                <a:cubicBezTo>
                  <a:pt x="115" y="67"/>
                  <a:pt x="115" y="67"/>
                  <a:pt x="115" y="67"/>
                </a:cubicBezTo>
                <a:lnTo>
                  <a:pt x="125" y="67"/>
                </a:lnTo>
                <a:close/>
                <a:moveTo>
                  <a:pt x="115" y="155"/>
                </a:moveTo>
                <a:cubicBezTo>
                  <a:pt x="115" y="112"/>
                  <a:pt x="115" y="112"/>
                  <a:pt x="115" y="112"/>
                </a:cubicBezTo>
                <a:cubicBezTo>
                  <a:pt x="125" y="112"/>
                  <a:pt x="125" y="112"/>
                  <a:pt x="125" y="112"/>
                </a:cubicBezTo>
                <a:cubicBezTo>
                  <a:pt x="125" y="155"/>
                  <a:pt x="125" y="155"/>
                  <a:pt x="125" y="155"/>
                </a:cubicBezTo>
                <a:lnTo>
                  <a:pt x="115" y="155"/>
                </a:lnTo>
                <a:close/>
                <a:moveTo>
                  <a:pt x="152" y="123"/>
                </a:moveTo>
                <a:cubicBezTo>
                  <a:pt x="152" y="136"/>
                  <a:pt x="152" y="136"/>
                  <a:pt x="152" y="136"/>
                </a:cubicBezTo>
                <a:cubicBezTo>
                  <a:pt x="141" y="136"/>
                  <a:pt x="141" y="136"/>
                  <a:pt x="141" y="136"/>
                </a:cubicBezTo>
                <a:cubicBezTo>
                  <a:pt x="141" y="123"/>
                  <a:pt x="141" y="123"/>
                  <a:pt x="141" y="123"/>
                </a:cubicBezTo>
                <a:lnTo>
                  <a:pt x="152" y="123"/>
                </a:lnTo>
                <a:close/>
                <a:moveTo>
                  <a:pt x="141" y="155"/>
                </a:moveTo>
                <a:cubicBezTo>
                  <a:pt x="141" y="141"/>
                  <a:pt x="141" y="141"/>
                  <a:pt x="141" y="141"/>
                </a:cubicBezTo>
                <a:cubicBezTo>
                  <a:pt x="152" y="141"/>
                  <a:pt x="152" y="141"/>
                  <a:pt x="152" y="141"/>
                </a:cubicBezTo>
                <a:cubicBezTo>
                  <a:pt x="152" y="155"/>
                  <a:pt x="152" y="155"/>
                  <a:pt x="152" y="155"/>
                </a:cubicBezTo>
                <a:lnTo>
                  <a:pt x="141" y="155"/>
                </a:lnTo>
                <a:close/>
                <a:moveTo>
                  <a:pt x="0" y="3"/>
                </a:moveTo>
                <a:cubicBezTo>
                  <a:pt x="0" y="1"/>
                  <a:pt x="1" y="0"/>
                  <a:pt x="3" y="0"/>
                </a:cubicBezTo>
                <a:cubicBezTo>
                  <a:pt x="157" y="0"/>
                  <a:pt x="157" y="0"/>
                  <a:pt x="157" y="0"/>
                </a:cubicBezTo>
                <a:cubicBezTo>
                  <a:pt x="159" y="0"/>
                  <a:pt x="160" y="1"/>
                  <a:pt x="160" y="3"/>
                </a:cubicBezTo>
                <a:cubicBezTo>
                  <a:pt x="160" y="4"/>
                  <a:pt x="159" y="5"/>
                  <a:pt x="157" y="5"/>
                </a:cubicBezTo>
                <a:cubicBezTo>
                  <a:pt x="3" y="5"/>
                  <a:pt x="3" y="5"/>
                  <a:pt x="3" y="5"/>
                </a:cubicBezTo>
                <a:cubicBezTo>
                  <a:pt x="1" y="5"/>
                  <a:pt x="0" y="4"/>
                  <a:pt x="0" y="3"/>
                </a:cubicBezTo>
                <a:close/>
                <a:moveTo>
                  <a:pt x="115" y="32"/>
                </a:moveTo>
                <a:cubicBezTo>
                  <a:pt x="115" y="31"/>
                  <a:pt x="116" y="29"/>
                  <a:pt x="117" y="29"/>
                </a:cubicBezTo>
                <a:cubicBezTo>
                  <a:pt x="139" y="29"/>
                  <a:pt x="139" y="29"/>
                  <a:pt x="139" y="29"/>
                </a:cubicBezTo>
                <a:cubicBezTo>
                  <a:pt x="140" y="29"/>
                  <a:pt x="141" y="31"/>
                  <a:pt x="141" y="32"/>
                </a:cubicBezTo>
                <a:cubicBezTo>
                  <a:pt x="141" y="33"/>
                  <a:pt x="140" y="35"/>
                  <a:pt x="139" y="35"/>
                </a:cubicBezTo>
                <a:cubicBezTo>
                  <a:pt x="117" y="35"/>
                  <a:pt x="117" y="35"/>
                  <a:pt x="117" y="35"/>
                </a:cubicBezTo>
                <a:cubicBezTo>
                  <a:pt x="116" y="35"/>
                  <a:pt x="115" y="33"/>
                  <a:pt x="115" y="32"/>
                </a:cubicBezTo>
                <a:close/>
                <a:moveTo>
                  <a:pt x="154" y="30"/>
                </a:moveTo>
                <a:cubicBezTo>
                  <a:pt x="154" y="31"/>
                  <a:pt x="155" y="31"/>
                  <a:pt x="155" y="32"/>
                </a:cubicBezTo>
                <a:cubicBezTo>
                  <a:pt x="155" y="33"/>
                  <a:pt x="154" y="33"/>
                  <a:pt x="154" y="34"/>
                </a:cubicBezTo>
                <a:cubicBezTo>
                  <a:pt x="153" y="34"/>
                  <a:pt x="153" y="35"/>
                  <a:pt x="152" y="35"/>
                </a:cubicBezTo>
                <a:cubicBezTo>
                  <a:pt x="151" y="35"/>
                  <a:pt x="151" y="34"/>
                  <a:pt x="150" y="34"/>
                </a:cubicBezTo>
                <a:cubicBezTo>
                  <a:pt x="150" y="33"/>
                  <a:pt x="149" y="33"/>
                  <a:pt x="149" y="32"/>
                </a:cubicBezTo>
                <a:cubicBezTo>
                  <a:pt x="149" y="31"/>
                  <a:pt x="150" y="31"/>
                  <a:pt x="150" y="30"/>
                </a:cubicBezTo>
                <a:cubicBezTo>
                  <a:pt x="151" y="29"/>
                  <a:pt x="153" y="29"/>
                  <a:pt x="154" y="30"/>
                </a:cubicBezTo>
                <a:close/>
                <a:moveTo>
                  <a:pt x="155" y="19"/>
                </a:moveTo>
                <a:cubicBezTo>
                  <a:pt x="155" y="20"/>
                  <a:pt x="153" y="21"/>
                  <a:pt x="152" y="21"/>
                </a:cubicBezTo>
                <a:cubicBezTo>
                  <a:pt x="144" y="21"/>
                  <a:pt x="144" y="21"/>
                  <a:pt x="144" y="21"/>
                </a:cubicBezTo>
                <a:cubicBezTo>
                  <a:pt x="143" y="21"/>
                  <a:pt x="141" y="20"/>
                  <a:pt x="141" y="19"/>
                </a:cubicBezTo>
                <a:cubicBezTo>
                  <a:pt x="141" y="17"/>
                  <a:pt x="143" y="16"/>
                  <a:pt x="144" y="16"/>
                </a:cubicBezTo>
                <a:cubicBezTo>
                  <a:pt x="152" y="16"/>
                  <a:pt x="152" y="16"/>
                  <a:pt x="152" y="16"/>
                </a:cubicBezTo>
                <a:cubicBezTo>
                  <a:pt x="153" y="16"/>
                  <a:pt x="155" y="17"/>
                  <a:pt x="155" y="19"/>
                </a:cubicBezTo>
                <a:close/>
                <a:moveTo>
                  <a:pt x="115" y="19"/>
                </a:moveTo>
                <a:cubicBezTo>
                  <a:pt x="115" y="17"/>
                  <a:pt x="116" y="16"/>
                  <a:pt x="117" y="16"/>
                </a:cubicBezTo>
                <a:cubicBezTo>
                  <a:pt x="123" y="16"/>
                  <a:pt x="123" y="16"/>
                  <a:pt x="123" y="16"/>
                </a:cubicBezTo>
                <a:cubicBezTo>
                  <a:pt x="124" y="16"/>
                  <a:pt x="125" y="17"/>
                  <a:pt x="125" y="19"/>
                </a:cubicBezTo>
                <a:cubicBezTo>
                  <a:pt x="125" y="20"/>
                  <a:pt x="124" y="21"/>
                  <a:pt x="123" y="21"/>
                </a:cubicBezTo>
                <a:cubicBezTo>
                  <a:pt x="117" y="21"/>
                  <a:pt x="117" y="21"/>
                  <a:pt x="117" y="21"/>
                </a:cubicBezTo>
                <a:cubicBezTo>
                  <a:pt x="116" y="21"/>
                  <a:pt x="115" y="20"/>
                  <a:pt x="115" y="19"/>
                </a:cubicBezTo>
                <a:close/>
                <a:moveTo>
                  <a:pt x="133" y="21"/>
                </a:moveTo>
                <a:cubicBezTo>
                  <a:pt x="133" y="21"/>
                  <a:pt x="132" y="21"/>
                  <a:pt x="131" y="21"/>
                </a:cubicBezTo>
                <a:cubicBezTo>
                  <a:pt x="131" y="20"/>
                  <a:pt x="131" y="19"/>
                  <a:pt x="131" y="19"/>
                </a:cubicBezTo>
                <a:cubicBezTo>
                  <a:pt x="131" y="18"/>
                  <a:pt x="131" y="17"/>
                  <a:pt x="131" y="17"/>
                </a:cubicBezTo>
                <a:cubicBezTo>
                  <a:pt x="132" y="16"/>
                  <a:pt x="134" y="16"/>
                  <a:pt x="135" y="17"/>
                </a:cubicBezTo>
                <a:cubicBezTo>
                  <a:pt x="136" y="17"/>
                  <a:pt x="136" y="18"/>
                  <a:pt x="136" y="19"/>
                </a:cubicBezTo>
                <a:cubicBezTo>
                  <a:pt x="136" y="19"/>
                  <a:pt x="136" y="20"/>
                  <a:pt x="135" y="21"/>
                </a:cubicBezTo>
                <a:cubicBezTo>
                  <a:pt x="135" y="21"/>
                  <a:pt x="134" y="21"/>
                  <a:pt x="133" y="2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53"/>
          <p:cNvSpPr/>
          <p:nvPr/>
        </p:nvSpPr>
        <p:spPr>
          <a:xfrm>
            <a:off x="3813462" y="1823544"/>
            <a:ext cx="402287" cy="353125"/>
          </a:xfrm>
          <a:custGeom>
            <a:rect b="b" l="l" r="r" t="t"/>
            <a:pathLst>
              <a:path extrusionOk="0" h="147" w="160">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53"/>
          <p:cNvSpPr txBox="1"/>
          <p:nvPr/>
        </p:nvSpPr>
        <p:spPr>
          <a:xfrm>
            <a:off x="6847200" y="0"/>
            <a:ext cx="19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4.2 향후 계획</a:t>
            </a:r>
            <a:endParaRPr sz="1000">
              <a:solidFill>
                <a:srgbClr val="43434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3" name="Shape 583"/>
        <p:cNvGrpSpPr/>
        <p:nvPr/>
      </p:nvGrpSpPr>
      <p:grpSpPr>
        <a:xfrm>
          <a:off x="0" y="0"/>
          <a:ext cx="0" cy="0"/>
          <a:chOff x="0" y="0"/>
          <a:chExt cx="0" cy="0"/>
        </a:xfrm>
      </p:grpSpPr>
      <p:sp>
        <p:nvSpPr>
          <p:cNvPr id="584" name="Google Shape;584;p54"/>
          <p:cNvSpPr/>
          <p:nvPr/>
        </p:nvSpPr>
        <p:spPr>
          <a:xfrm>
            <a:off x="3475175" y="1366275"/>
            <a:ext cx="2235900" cy="26319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85" name="Google Shape;585;p54"/>
          <p:cNvSpPr/>
          <p:nvPr/>
        </p:nvSpPr>
        <p:spPr>
          <a:xfrm>
            <a:off x="6130525" y="1366275"/>
            <a:ext cx="2235900" cy="2576700"/>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86" name="Google Shape;586;p54"/>
          <p:cNvSpPr/>
          <p:nvPr/>
        </p:nvSpPr>
        <p:spPr>
          <a:xfrm>
            <a:off x="819825" y="1421475"/>
            <a:ext cx="2235900" cy="25767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87" name="Google Shape;587;p54"/>
          <p:cNvSpPr/>
          <p:nvPr/>
        </p:nvSpPr>
        <p:spPr>
          <a:xfrm>
            <a:off x="6323285"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bl"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588" name="Google Shape;588;p54"/>
          <p:cNvSpPr/>
          <p:nvPr/>
        </p:nvSpPr>
        <p:spPr>
          <a:xfrm>
            <a:off x="1117873" y="1671012"/>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highlight>
                <a:schemeClr val="lt2"/>
              </a:highlight>
              <a:latin typeface="Open Sans"/>
              <a:ea typeface="Open Sans"/>
              <a:cs typeface="Open Sans"/>
              <a:sym typeface="Open Sans"/>
            </a:endParaRPr>
          </a:p>
        </p:txBody>
      </p:sp>
      <p:sp>
        <p:nvSpPr>
          <p:cNvPr id="589" name="Google Shape;589;p54"/>
          <p:cNvSpPr/>
          <p:nvPr/>
        </p:nvSpPr>
        <p:spPr>
          <a:xfrm>
            <a:off x="3708101"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590" name="Google Shape;590;p54"/>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t>향후 </a:t>
            </a:r>
            <a:r>
              <a:rPr lang="ko">
                <a:solidFill>
                  <a:schemeClr val="accent1"/>
                </a:solidFill>
              </a:rPr>
              <a:t>개발 계획</a:t>
            </a:r>
            <a:endParaRPr>
              <a:solidFill>
                <a:schemeClr val="accent1"/>
              </a:solidFill>
            </a:endParaRPr>
          </a:p>
        </p:txBody>
      </p:sp>
      <p:sp>
        <p:nvSpPr>
          <p:cNvPr id="591" name="Google Shape;591;p54"/>
          <p:cNvSpPr/>
          <p:nvPr/>
        </p:nvSpPr>
        <p:spPr>
          <a:xfrm>
            <a:off x="6466988" y="1832133"/>
            <a:ext cx="350075" cy="353125"/>
          </a:xfrm>
          <a:custGeom>
            <a:rect b="b" l="l" r="r" t="t"/>
            <a:pathLst>
              <a:path extrusionOk="0" h="160" w="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54"/>
          <p:cNvSpPr txBox="1"/>
          <p:nvPr/>
        </p:nvSpPr>
        <p:spPr>
          <a:xfrm>
            <a:off x="1092925" y="2565600"/>
            <a:ext cx="1671000" cy="9489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700">
                <a:solidFill>
                  <a:srgbClr val="010101"/>
                </a:solidFill>
                <a:latin typeface="Open Sans"/>
                <a:ea typeface="Open Sans"/>
                <a:cs typeface="Open Sans"/>
                <a:sym typeface="Open Sans"/>
              </a:rPr>
              <a:t>커스텀 통계</a:t>
            </a:r>
            <a:br>
              <a:rPr b="1" lang="ko" sz="19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기본 통계의 제약을 벗어나 연구자가 직접 원하는 </a:t>
            </a:r>
            <a:br>
              <a:rPr lang="ko" sz="1000">
                <a:solidFill>
                  <a:srgbClr val="010101"/>
                </a:solidFill>
                <a:latin typeface="Open Sans"/>
                <a:ea typeface="Open Sans"/>
                <a:cs typeface="Open Sans"/>
                <a:sym typeface="Open Sans"/>
              </a:rPr>
            </a:br>
            <a:r>
              <a:rPr lang="ko" sz="1000">
                <a:solidFill>
                  <a:srgbClr val="010101"/>
                </a:solidFill>
                <a:latin typeface="Open Sans"/>
                <a:ea typeface="Open Sans"/>
                <a:cs typeface="Open Sans"/>
                <a:sym typeface="Open Sans"/>
              </a:rPr>
              <a:t>통계를 제작할 수 있습니다.</a:t>
            </a:r>
            <a:endParaRPr b="0" i="0" sz="1300" u="none" cap="none" strike="noStrike">
              <a:solidFill>
                <a:srgbClr val="010101"/>
              </a:solidFill>
              <a:latin typeface="Arial"/>
              <a:ea typeface="Arial"/>
              <a:cs typeface="Arial"/>
              <a:sym typeface="Arial"/>
            </a:endParaRPr>
          </a:p>
        </p:txBody>
      </p:sp>
      <p:sp>
        <p:nvSpPr>
          <p:cNvPr id="593" name="Google Shape;593;p54"/>
          <p:cNvSpPr txBox="1"/>
          <p:nvPr/>
        </p:nvSpPr>
        <p:spPr>
          <a:xfrm>
            <a:off x="3757625" y="2565600"/>
            <a:ext cx="1671000" cy="1359300"/>
          </a:xfrm>
          <a:prstGeom prst="rect">
            <a:avLst/>
          </a:prstGeom>
          <a:noFill/>
          <a:ln>
            <a:noFill/>
          </a:ln>
        </p:spPr>
        <p:txBody>
          <a:bodyPr anchorCtr="0" anchor="t" bIns="27000" lIns="0" spcFirstLastPara="1" rIns="0" wrap="square" tIns="27000">
            <a:spAutoFit/>
          </a:bodyPr>
          <a:lstStyle/>
          <a:p>
            <a:pPr indent="0" lvl="0" marL="0" rtl="0" algn="l">
              <a:lnSpc>
                <a:spcPct val="130000"/>
              </a:lnSpc>
              <a:spcBef>
                <a:spcPts val="800"/>
              </a:spcBef>
              <a:spcAft>
                <a:spcPts val="0"/>
              </a:spcAft>
              <a:buClr>
                <a:srgbClr val="000000"/>
              </a:buClr>
              <a:buSzPts val="800"/>
              <a:buFont typeface="Arial"/>
              <a:buNone/>
            </a:pPr>
            <a:r>
              <a:rPr b="1" lang="ko" sz="1700">
                <a:solidFill>
                  <a:srgbClr val="010101"/>
                </a:solidFill>
                <a:latin typeface="Open Sans"/>
                <a:ea typeface="Open Sans"/>
                <a:cs typeface="Open Sans"/>
                <a:sym typeface="Open Sans"/>
              </a:rPr>
              <a:t>유저 테스트 </a:t>
            </a:r>
            <a:br>
              <a:rPr b="1" lang="ko" sz="1900">
                <a:solidFill>
                  <a:srgbClr val="010101"/>
                </a:solidFill>
                <a:latin typeface="Open Sans"/>
                <a:ea typeface="Open Sans"/>
                <a:cs typeface="Open Sans"/>
                <a:sym typeface="Open Sans"/>
              </a:rPr>
            </a:br>
            <a:r>
              <a:rPr lang="ko" sz="1000">
                <a:solidFill>
                  <a:schemeClr val="dk1"/>
                </a:solidFill>
                <a:latin typeface="Open Sans"/>
                <a:ea typeface="Open Sans"/>
                <a:cs typeface="Open Sans"/>
                <a:sym typeface="Open Sans"/>
              </a:rPr>
              <a:t>서울대병원 연구진분들께 실제 사용 후 피드백을 받아 벤토의 완성도를 높입니다.</a:t>
            </a:r>
            <a:endParaRPr sz="1300">
              <a:solidFill>
                <a:schemeClr val="dk1"/>
              </a:solidFill>
            </a:endParaRPr>
          </a:p>
          <a:p>
            <a:pPr indent="0" lvl="0" marL="0" marR="0" rtl="0" algn="l">
              <a:lnSpc>
                <a:spcPct val="130000"/>
              </a:lnSpc>
              <a:spcBef>
                <a:spcPts val="800"/>
              </a:spcBef>
              <a:spcAft>
                <a:spcPts val="0"/>
              </a:spcAft>
              <a:buClr>
                <a:srgbClr val="000000"/>
              </a:buClr>
              <a:buSzPts val="800"/>
              <a:buFont typeface="Arial"/>
              <a:buNone/>
            </a:pPr>
            <a:r>
              <a:t/>
            </a:r>
            <a:endParaRPr b="1" sz="1700">
              <a:solidFill>
                <a:srgbClr val="010101"/>
              </a:solidFill>
              <a:latin typeface="Open Sans"/>
              <a:ea typeface="Open Sans"/>
              <a:cs typeface="Open Sans"/>
              <a:sym typeface="Open Sans"/>
            </a:endParaRPr>
          </a:p>
        </p:txBody>
      </p:sp>
      <p:sp>
        <p:nvSpPr>
          <p:cNvPr id="594" name="Google Shape;594;p54"/>
          <p:cNvSpPr txBox="1"/>
          <p:nvPr/>
        </p:nvSpPr>
        <p:spPr>
          <a:xfrm>
            <a:off x="6260275" y="2566800"/>
            <a:ext cx="1976400" cy="1359300"/>
          </a:xfrm>
          <a:prstGeom prst="rect">
            <a:avLst/>
          </a:prstGeom>
          <a:noFill/>
          <a:ln>
            <a:noFill/>
          </a:ln>
        </p:spPr>
        <p:txBody>
          <a:bodyPr anchorCtr="0" anchor="t" bIns="27000" lIns="0" spcFirstLastPara="1" rIns="0" wrap="square" tIns="27000">
            <a:spAutoFit/>
          </a:bodyPr>
          <a:lstStyle/>
          <a:p>
            <a:pPr indent="0" lvl="0" marL="0" rtl="0" algn="l">
              <a:lnSpc>
                <a:spcPct val="130000"/>
              </a:lnSpc>
              <a:spcBef>
                <a:spcPts val="800"/>
              </a:spcBef>
              <a:spcAft>
                <a:spcPts val="0"/>
              </a:spcAft>
              <a:buClr>
                <a:srgbClr val="000000"/>
              </a:buClr>
              <a:buSzPts val="800"/>
              <a:buFont typeface="Arial"/>
              <a:buNone/>
            </a:pPr>
            <a:r>
              <a:rPr b="1" lang="ko" sz="1700">
                <a:solidFill>
                  <a:schemeClr val="lt2"/>
                </a:solidFill>
                <a:latin typeface="Open Sans"/>
                <a:ea typeface="Open Sans"/>
                <a:cs typeface="Open Sans"/>
                <a:sym typeface="Open Sans"/>
              </a:rPr>
              <a:t>AI 성능 개선</a:t>
            </a:r>
            <a:br>
              <a:rPr b="1" lang="ko" sz="1900">
                <a:solidFill>
                  <a:schemeClr val="lt2"/>
                </a:solidFill>
                <a:latin typeface="Open Sans"/>
                <a:ea typeface="Open Sans"/>
                <a:cs typeface="Open Sans"/>
                <a:sym typeface="Open Sans"/>
              </a:rPr>
            </a:br>
            <a:r>
              <a:rPr lang="ko" sz="1000">
                <a:solidFill>
                  <a:schemeClr val="lt2"/>
                </a:solidFill>
                <a:latin typeface="Open Sans"/>
                <a:ea typeface="Open Sans"/>
                <a:cs typeface="Open Sans"/>
                <a:sym typeface="Open Sans"/>
              </a:rPr>
              <a:t>코호트 자동생성, AI 기반 특징 분석의 정확도 향상 및 모델 확장을 통해 전반적인 AI 안정성을 확보합니다.</a:t>
            </a:r>
            <a:endParaRPr sz="1300">
              <a:solidFill>
                <a:schemeClr val="lt2"/>
              </a:solidFill>
            </a:endParaRPr>
          </a:p>
          <a:p>
            <a:pPr indent="0" lvl="0" marL="0" marR="0" rtl="0" algn="l">
              <a:lnSpc>
                <a:spcPct val="130000"/>
              </a:lnSpc>
              <a:spcBef>
                <a:spcPts val="800"/>
              </a:spcBef>
              <a:spcAft>
                <a:spcPts val="0"/>
              </a:spcAft>
              <a:buClr>
                <a:srgbClr val="000000"/>
              </a:buClr>
              <a:buSzPts val="800"/>
              <a:buFont typeface="Arial"/>
              <a:buNone/>
            </a:pPr>
            <a:r>
              <a:t/>
            </a:r>
            <a:endParaRPr b="1" sz="1700">
              <a:solidFill>
                <a:schemeClr val="lt2"/>
              </a:solidFill>
              <a:latin typeface="Open Sans"/>
              <a:ea typeface="Open Sans"/>
              <a:cs typeface="Open Sans"/>
              <a:sym typeface="Open Sans"/>
            </a:endParaRPr>
          </a:p>
        </p:txBody>
      </p:sp>
      <p:sp>
        <p:nvSpPr>
          <p:cNvPr id="595" name="Google Shape;595;p54"/>
          <p:cNvSpPr/>
          <p:nvPr/>
        </p:nvSpPr>
        <p:spPr>
          <a:xfrm>
            <a:off x="1261600" y="1813337"/>
            <a:ext cx="350050" cy="352820"/>
          </a:xfrm>
          <a:custGeom>
            <a:rect b="b" l="l" r="r" t="t"/>
            <a:pathLst>
              <a:path extrusionOk="0" h="160" w="160">
                <a:moveTo>
                  <a:pt x="157" y="155"/>
                </a:moveTo>
                <a:cubicBezTo>
                  <a:pt x="157" y="117"/>
                  <a:pt x="157" y="117"/>
                  <a:pt x="157" y="117"/>
                </a:cubicBezTo>
                <a:cubicBezTo>
                  <a:pt x="136" y="117"/>
                  <a:pt x="136" y="117"/>
                  <a:pt x="136" y="117"/>
                </a:cubicBezTo>
                <a:cubicBezTo>
                  <a:pt x="136" y="155"/>
                  <a:pt x="136" y="155"/>
                  <a:pt x="136" y="155"/>
                </a:cubicBezTo>
                <a:cubicBezTo>
                  <a:pt x="131" y="155"/>
                  <a:pt x="131" y="155"/>
                  <a:pt x="131" y="155"/>
                </a:cubicBezTo>
                <a:cubicBezTo>
                  <a:pt x="131" y="61"/>
                  <a:pt x="131" y="61"/>
                  <a:pt x="131" y="61"/>
                </a:cubicBezTo>
                <a:cubicBezTo>
                  <a:pt x="109" y="61"/>
                  <a:pt x="109" y="61"/>
                  <a:pt x="109" y="61"/>
                </a:cubicBezTo>
                <a:cubicBezTo>
                  <a:pt x="109" y="155"/>
                  <a:pt x="109" y="155"/>
                  <a:pt x="109" y="155"/>
                </a:cubicBezTo>
                <a:cubicBezTo>
                  <a:pt x="104" y="155"/>
                  <a:pt x="104" y="155"/>
                  <a:pt x="104" y="155"/>
                </a:cubicBezTo>
                <a:cubicBezTo>
                  <a:pt x="104" y="72"/>
                  <a:pt x="104" y="72"/>
                  <a:pt x="104" y="72"/>
                </a:cubicBezTo>
                <a:cubicBezTo>
                  <a:pt x="83" y="72"/>
                  <a:pt x="83" y="72"/>
                  <a:pt x="83" y="72"/>
                </a:cubicBezTo>
                <a:cubicBezTo>
                  <a:pt x="83" y="155"/>
                  <a:pt x="83" y="155"/>
                  <a:pt x="83" y="155"/>
                </a:cubicBezTo>
                <a:cubicBezTo>
                  <a:pt x="77" y="155"/>
                  <a:pt x="77" y="155"/>
                  <a:pt x="77" y="155"/>
                </a:cubicBezTo>
                <a:cubicBezTo>
                  <a:pt x="77" y="51"/>
                  <a:pt x="77" y="51"/>
                  <a:pt x="77" y="51"/>
                </a:cubicBezTo>
                <a:cubicBezTo>
                  <a:pt x="56" y="51"/>
                  <a:pt x="56" y="51"/>
                  <a:pt x="56" y="51"/>
                </a:cubicBezTo>
                <a:cubicBezTo>
                  <a:pt x="56" y="155"/>
                  <a:pt x="56" y="155"/>
                  <a:pt x="56" y="155"/>
                </a:cubicBezTo>
                <a:cubicBezTo>
                  <a:pt x="51" y="155"/>
                  <a:pt x="51" y="155"/>
                  <a:pt x="51" y="155"/>
                </a:cubicBezTo>
                <a:cubicBezTo>
                  <a:pt x="51" y="107"/>
                  <a:pt x="51" y="107"/>
                  <a:pt x="51" y="107"/>
                </a:cubicBezTo>
                <a:cubicBezTo>
                  <a:pt x="29" y="107"/>
                  <a:pt x="29" y="107"/>
                  <a:pt x="29" y="107"/>
                </a:cubicBezTo>
                <a:cubicBezTo>
                  <a:pt x="29" y="155"/>
                  <a:pt x="29" y="155"/>
                  <a:pt x="29" y="155"/>
                </a:cubicBezTo>
                <a:cubicBezTo>
                  <a:pt x="24" y="155"/>
                  <a:pt x="24" y="155"/>
                  <a:pt x="24" y="155"/>
                </a:cubicBezTo>
                <a:cubicBezTo>
                  <a:pt x="24" y="93"/>
                  <a:pt x="24" y="93"/>
                  <a:pt x="24" y="93"/>
                </a:cubicBezTo>
                <a:cubicBezTo>
                  <a:pt x="3" y="93"/>
                  <a:pt x="3" y="93"/>
                  <a:pt x="3" y="93"/>
                </a:cubicBezTo>
                <a:cubicBezTo>
                  <a:pt x="3" y="155"/>
                  <a:pt x="3" y="155"/>
                  <a:pt x="3" y="155"/>
                </a:cubicBezTo>
                <a:cubicBezTo>
                  <a:pt x="1" y="155"/>
                  <a:pt x="0" y="156"/>
                  <a:pt x="0" y="157"/>
                </a:cubicBezTo>
                <a:cubicBezTo>
                  <a:pt x="0" y="159"/>
                  <a:pt x="1" y="160"/>
                  <a:pt x="3" y="160"/>
                </a:cubicBezTo>
                <a:cubicBezTo>
                  <a:pt x="24" y="160"/>
                  <a:pt x="24" y="160"/>
                  <a:pt x="24" y="160"/>
                </a:cubicBezTo>
                <a:cubicBezTo>
                  <a:pt x="29" y="160"/>
                  <a:pt x="29" y="160"/>
                  <a:pt x="29" y="160"/>
                </a:cubicBezTo>
                <a:cubicBezTo>
                  <a:pt x="51" y="160"/>
                  <a:pt x="51" y="160"/>
                  <a:pt x="51" y="160"/>
                </a:cubicBezTo>
                <a:cubicBezTo>
                  <a:pt x="56" y="160"/>
                  <a:pt x="56" y="160"/>
                  <a:pt x="56" y="160"/>
                </a:cubicBezTo>
                <a:cubicBezTo>
                  <a:pt x="77" y="160"/>
                  <a:pt x="77" y="160"/>
                  <a:pt x="77" y="160"/>
                </a:cubicBezTo>
                <a:cubicBezTo>
                  <a:pt x="83" y="160"/>
                  <a:pt x="83" y="160"/>
                  <a:pt x="83" y="160"/>
                </a:cubicBezTo>
                <a:cubicBezTo>
                  <a:pt x="104" y="160"/>
                  <a:pt x="104" y="160"/>
                  <a:pt x="104" y="160"/>
                </a:cubicBezTo>
                <a:cubicBezTo>
                  <a:pt x="109" y="160"/>
                  <a:pt x="109" y="160"/>
                  <a:pt x="109" y="160"/>
                </a:cubicBezTo>
                <a:cubicBezTo>
                  <a:pt x="131" y="160"/>
                  <a:pt x="131" y="160"/>
                  <a:pt x="131" y="160"/>
                </a:cubicBezTo>
                <a:cubicBezTo>
                  <a:pt x="136" y="160"/>
                  <a:pt x="136" y="160"/>
                  <a:pt x="136" y="160"/>
                </a:cubicBezTo>
                <a:cubicBezTo>
                  <a:pt x="157" y="160"/>
                  <a:pt x="157" y="160"/>
                  <a:pt x="157" y="160"/>
                </a:cubicBezTo>
                <a:cubicBezTo>
                  <a:pt x="159" y="160"/>
                  <a:pt x="160" y="159"/>
                  <a:pt x="160" y="157"/>
                </a:cubicBezTo>
                <a:cubicBezTo>
                  <a:pt x="160" y="156"/>
                  <a:pt x="159" y="155"/>
                  <a:pt x="157" y="155"/>
                </a:cubicBezTo>
                <a:close/>
                <a:moveTo>
                  <a:pt x="19" y="99"/>
                </a:moveTo>
                <a:cubicBezTo>
                  <a:pt x="19" y="117"/>
                  <a:pt x="19" y="117"/>
                  <a:pt x="19" y="117"/>
                </a:cubicBezTo>
                <a:cubicBezTo>
                  <a:pt x="8" y="117"/>
                  <a:pt x="8" y="117"/>
                  <a:pt x="8" y="117"/>
                </a:cubicBezTo>
                <a:cubicBezTo>
                  <a:pt x="8" y="99"/>
                  <a:pt x="8" y="99"/>
                  <a:pt x="8" y="99"/>
                </a:cubicBezTo>
                <a:lnTo>
                  <a:pt x="19" y="99"/>
                </a:lnTo>
                <a:close/>
                <a:moveTo>
                  <a:pt x="8" y="155"/>
                </a:moveTo>
                <a:cubicBezTo>
                  <a:pt x="8" y="123"/>
                  <a:pt x="8" y="123"/>
                  <a:pt x="8" y="123"/>
                </a:cubicBezTo>
                <a:cubicBezTo>
                  <a:pt x="19" y="123"/>
                  <a:pt x="19" y="123"/>
                  <a:pt x="19" y="123"/>
                </a:cubicBezTo>
                <a:cubicBezTo>
                  <a:pt x="19" y="155"/>
                  <a:pt x="19" y="155"/>
                  <a:pt x="19" y="155"/>
                </a:cubicBezTo>
                <a:lnTo>
                  <a:pt x="8" y="155"/>
                </a:lnTo>
                <a:close/>
                <a:moveTo>
                  <a:pt x="45" y="112"/>
                </a:moveTo>
                <a:cubicBezTo>
                  <a:pt x="45" y="131"/>
                  <a:pt x="45" y="131"/>
                  <a:pt x="45" y="131"/>
                </a:cubicBezTo>
                <a:cubicBezTo>
                  <a:pt x="35" y="131"/>
                  <a:pt x="35" y="131"/>
                  <a:pt x="35" y="131"/>
                </a:cubicBezTo>
                <a:cubicBezTo>
                  <a:pt x="35" y="112"/>
                  <a:pt x="35" y="112"/>
                  <a:pt x="35" y="112"/>
                </a:cubicBezTo>
                <a:lnTo>
                  <a:pt x="45" y="112"/>
                </a:lnTo>
                <a:close/>
                <a:moveTo>
                  <a:pt x="35" y="155"/>
                </a:moveTo>
                <a:cubicBezTo>
                  <a:pt x="35" y="136"/>
                  <a:pt x="35" y="136"/>
                  <a:pt x="35" y="136"/>
                </a:cubicBezTo>
                <a:cubicBezTo>
                  <a:pt x="45" y="136"/>
                  <a:pt x="45" y="136"/>
                  <a:pt x="45" y="136"/>
                </a:cubicBezTo>
                <a:cubicBezTo>
                  <a:pt x="45" y="155"/>
                  <a:pt x="45" y="155"/>
                  <a:pt x="45" y="155"/>
                </a:cubicBezTo>
                <a:lnTo>
                  <a:pt x="35" y="155"/>
                </a:lnTo>
                <a:close/>
                <a:moveTo>
                  <a:pt x="72" y="56"/>
                </a:moveTo>
                <a:cubicBezTo>
                  <a:pt x="72" y="75"/>
                  <a:pt x="72" y="75"/>
                  <a:pt x="72" y="75"/>
                </a:cubicBezTo>
                <a:cubicBezTo>
                  <a:pt x="61" y="75"/>
                  <a:pt x="61" y="75"/>
                  <a:pt x="61" y="75"/>
                </a:cubicBezTo>
                <a:cubicBezTo>
                  <a:pt x="61" y="56"/>
                  <a:pt x="61" y="56"/>
                  <a:pt x="61" y="56"/>
                </a:cubicBezTo>
                <a:lnTo>
                  <a:pt x="72" y="56"/>
                </a:lnTo>
                <a:close/>
                <a:moveTo>
                  <a:pt x="61" y="155"/>
                </a:moveTo>
                <a:cubicBezTo>
                  <a:pt x="61" y="80"/>
                  <a:pt x="61" y="80"/>
                  <a:pt x="61" y="80"/>
                </a:cubicBezTo>
                <a:cubicBezTo>
                  <a:pt x="72" y="80"/>
                  <a:pt x="72" y="80"/>
                  <a:pt x="72" y="80"/>
                </a:cubicBezTo>
                <a:cubicBezTo>
                  <a:pt x="72" y="155"/>
                  <a:pt x="72" y="155"/>
                  <a:pt x="72" y="155"/>
                </a:cubicBezTo>
                <a:lnTo>
                  <a:pt x="61" y="155"/>
                </a:lnTo>
                <a:close/>
                <a:moveTo>
                  <a:pt x="99" y="77"/>
                </a:moveTo>
                <a:cubicBezTo>
                  <a:pt x="99" y="96"/>
                  <a:pt x="99" y="96"/>
                  <a:pt x="99" y="96"/>
                </a:cubicBezTo>
                <a:cubicBezTo>
                  <a:pt x="88" y="96"/>
                  <a:pt x="88" y="96"/>
                  <a:pt x="88" y="96"/>
                </a:cubicBezTo>
                <a:cubicBezTo>
                  <a:pt x="88" y="77"/>
                  <a:pt x="88" y="77"/>
                  <a:pt x="88" y="77"/>
                </a:cubicBezTo>
                <a:lnTo>
                  <a:pt x="99" y="77"/>
                </a:lnTo>
                <a:close/>
                <a:moveTo>
                  <a:pt x="88" y="155"/>
                </a:moveTo>
                <a:cubicBezTo>
                  <a:pt x="88" y="101"/>
                  <a:pt x="88" y="101"/>
                  <a:pt x="88" y="101"/>
                </a:cubicBezTo>
                <a:cubicBezTo>
                  <a:pt x="99" y="101"/>
                  <a:pt x="99" y="101"/>
                  <a:pt x="99" y="101"/>
                </a:cubicBezTo>
                <a:cubicBezTo>
                  <a:pt x="99" y="155"/>
                  <a:pt x="99" y="155"/>
                  <a:pt x="99" y="155"/>
                </a:cubicBezTo>
                <a:lnTo>
                  <a:pt x="88" y="155"/>
                </a:lnTo>
                <a:close/>
                <a:moveTo>
                  <a:pt x="125" y="67"/>
                </a:moveTo>
                <a:cubicBezTo>
                  <a:pt x="125" y="107"/>
                  <a:pt x="125" y="107"/>
                  <a:pt x="125" y="107"/>
                </a:cubicBezTo>
                <a:cubicBezTo>
                  <a:pt x="115" y="107"/>
                  <a:pt x="115" y="107"/>
                  <a:pt x="115" y="107"/>
                </a:cubicBezTo>
                <a:cubicBezTo>
                  <a:pt x="115" y="67"/>
                  <a:pt x="115" y="67"/>
                  <a:pt x="115" y="67"/>
                </a:cubicBezTo>
                <a:lnTo>
                  <a:pt x="125" y="67"/>
                </a:lnTo>
                <a:close/>
                <a:moveTo>
                  <a:pt x="115" y="155"/>
                </a:moveTo>
                <a:cubicBezTo>
                  <a:pt x="115" y="112"/>
                  <a:pt x="115" y="112"/>
                  <a:pt x="115" y="112"/>
                </a:cubicBezTo>
                <a:cubicBezTo>
                  <a:pt x="125" y="112"/>
                  <a:pt x="125" y="112"/>
                  <a:pt x="125" y="112"/>
                </a:cubicBezTo>
                <a:cubicBezTo>
                  <a:pt x="125" y="155"/>
                  <a:pt x="125" y="155"/>
                  <a:pt x="125" y="155"/>
                </a:cubicBezTo>
                <a:lnTo>
                  <a:pt x="115" y="155"/>
                </a:lnTo>
                <a:close/>
                <a:moveTo>
                  <a:pt x="152" y="123"/>
                </a:moveTo>
                <a:cubicBezTo>
                  <a:pt x="152" y="136"/>
                  <a:pt x="152" y="136"/>
                  <a:pt x="152" y="136"/>
                </a:cubicBezTo>
                <a:cubicBezTo>
                  <a:pt x="141" y="136"/>
                  <a:pt x="141" y="136"/>
                  <a:pt x="141" y="136"/>
                </a:cubicBezTo>
                <a:cubicBezTo>
                  <a:pt x="141" y="123"/>
                  <a:pt x="141" y="123"/>
                  <a:pt x="141" y="123"/>
                </a:cubicBezTo>
                <a:lnTo>
                  <a:pt x="152" y="123"/>
                </a:lnTo>
                <a:close/>
                <a:moveTo>
                  <a:pt x="141" y="155"/>
                </a:moveTo>
                <a:cubicBezTo>
                  <a:pt x="141" y="141"/>
                  <a:pt x="141" y="141"/>
                  <a:pt x="141" y="141"/>
                </a:cubicBezTo>
                <a:cubicBezTo>
                  <a:pt x="152" y="141"/>
                  <a:pt x="152" y="141"/>
                  <a:pt x="152" y="141"/>
                </a:cubicBezTo>
                <a:cubicBezTo>
                  <a:pt x="152" y="155"/>
                  <a:pt x="152" y="155"/>
                  <a:pt x="152" y="155"/>
                </a:cubicBezTo>
                <a:lnTo>
                  <a:pt x="141" y="155"/>
                </a:lnTo>
                <a:close/>
                <a:moveTo>
                  <a:pt x="0" y="3"/>
                </a:moveTo>
                <a:cubicBezTo>
                  <a:pt x="0" y="1"/>
                  <a:pt x="1" y="0"/>
                  <a:pt x="3" y="0"/>
                </a:cubicBezTo>
                <a:cubicBezTo>
                  <a:pt x="157" y="0"/>
                  <a:pt x="157" y="0"/>
                  <a:pt x="157" y="0"/>
                </a:cubicBezTo>
                <a:cubicBezTo>
                  <a:pt x="159" y="0"/>
                  <a:pt x="160" y="1"/>
                  <a:pt x="160" y="3"/>
                </a:cubicBezTo>
                <a:cubicBezTo>
                  <a:pt x="160" y="4"/>
                  <a:pt x="159" y="5"/>
                  <a:pt x="157" y="5"/>
                </a:cubicBezTo>
                <a:cubicBezTo>
                  <a:pt x="3" y="5"/>
                  <a:pt x="3" y="5"/>
                  <a:pt x="3" y="5"/>
                </a:cubicBezTo>
                <a:cubicBezTo>
                  <a:pt x="1" y="5"/>
                  <a:pt x="0" y="4"/>
                  <a:pt x="0" y="3"/>
                </a:cubicBezTo>
                <a:close/>
                <a:moveTo>
                  <a:pt x="115" y="32"/>
                </a:moveTo>
                <a:cubicBezTo>
                  <a:pt x="115" y="31"/>
                  <a:pt x="116" y="29"/>
                  <a:pt x="117" y="29"/>
                </a:cubicBezTo>
                <a:cubicBezTo>
                  <a:pt x="139" y="29"/>
                  <a:pt x="139" y="29"/>
                  <a:pt x="139" y="29"/>
                </a:cubicBezTo>
                <a:cubicBezTo>
                  <a:pt x="140" y="29"/>
                  <a:pt x="141" y="31"/>
                  <a:pt x="141" y="32"/>
                </a:cubicBezTo>
                <a:cubicBezTo>
                  <a:pt x="141" y="33"/>
                  <a:pt x="140" y="35"/>
                  <a:pt x="139" y="35"/>
                </a:cubicBezTo>
                <a:cubicBezTo>
                  <a:pt x="117" y="35"/>
                  <a:pt x="117" y="35"/>
                  <a:pt x="117" y="35"/>
                </a:cubicBezTo>
                <a:cubicBezTo>
                  <a:pt x="116" y="35"/>
                  <a:pt x="115" y="33"/>
                  <a:pt x="115" y="32"/>
                </a:cubicBezTo>
                <a:close/>
                <a:moveTo>
                  <a:pt x="154" y="30"/>
                </a:moveTo>
                <a:cubicBezTo>
                  <a:pt x="154" y="31"/>
                  <a:pt x="155" y="31"/>
                  <a:pt x="155" y="32"/>
                </a:cubicBezTo>
                <a:cubicBezTo>
                  <a:pt x="155" y="33"/>
                  <a:pt x="154" y="33"/>
                  <a:pt x="154" y="34"/>
                </a:cubicBezTo>
                <a:cubicBezTo>
                  <a:pt x="153" y="34"/>
                  <a:pt x="153" y="35"/>
                  <a:pt x="152" y="35"/>
                </a:cubicBezTo>
                <a:cubicBezTo>
                  <a:pt x="151" y="35"/>
                  <a:pt x="151" y="34"/>
                  <a:pt x="150" y="34"/>
                </a:cubicBezTo>
                <a:cubicBezTo>
                  <a:pt x="150" y="33"/>
                  <a:pt x="149" y="33"/>
                  <a:pt x="149" y="32"/>
                </a:cubicBezTo>
                <a:cubicBezTo>
                  <a:pt x="149" y="31"/>
                  <a:pt x="150" y="31"/>
                  <a:pt x="150" y="30"/>
                </a:cubicBezTo>
                <a:cubicBezTo>
                  <a:pt x="151" y="29"/>
                  <a:pt x="153" y="29"/>
                  <a:pt x="154" y="30"/>
                </a:cubicBezTo>
                <a:close/>
                <a:moveTo>
                  <a:pt x="155" y="19"/>
                </a:moveTo>
                <a:cubicBezTo>
                  <a:pt x="155" y="20"/>
                  <a:pt x="153" y="21"/>
                  <a:pt x="152" y="21"/>
                </a:cubicBezTo>
                <a:cubicBezTo>
                  <a:pt x="144" y="21"/>
                  <a:pt x="144" y="21"/>
                  <a:pt x="144" y="21"/>
                </a:cubicBezTo>
                <a:cubicBezTo>
                  <a:pt x="143" y="21"/>
                  <a:pt x="141" y="20"/>
                  <a:pt x="141" y="19"/>
                </a:cubicBezTo>
                <a:cubicBezTo>
                  <a:pt x="141" y="17"/>
                  <a:pt x="143" y="16"/>
                  <a:pt x="144" y="16"/>
                </a:cubicBezTo>
                <a:cubicBezTo>
                  <a:pt x="152" y="16"/>
                  <a:pt x="152" y="16"/>
                  <a:pt x="152" y="16"/>
                </a:cubicBezTo>
                <a:cubicBezTo>
                  <a:pt x="153" y="16"/>
                  <a:pt x="155" y="17"/>
                  <a:pt x="155" y="19"/>
                </a:cubicBezTo>
                <a:close/>
                <a:moveTo>
                  <a:pt x="115" y="19"/>
                </a:moveTo>
                <a:cubicBezTo>
                  <a:pt x="115" y="17"/>
                  <a:pt x="116" y="16"/>
                  <a:pt x="117" y="16"/>
                </a:cubicBezTo>
                <a:cubicBezTo>
                  <a:pt x="123" y="16"/>
                  <a:pt x="123" y="16"/>
                  <a:pt x="123" y="16"/>
                </a:cubicBezTo>
                <a:cubicBezTo>
                  <a:pt x="124" y="16"/>
                  <a:pt x="125" y="17"/>
                  <a:pt x="125" y="19"/>
                </a:cubicBezTo>
                <a:cubicBezTo>
                  <a:pt x="125" y="20"/>
                  <a:pt x="124" y="21"/>
                  <a:pt x="123" y="21"/>
                </a:cubicBezTo>
                <a:cubicBezTo>
                  <a:pt x="117" y="21"/>
                  <a:pt x="117" y="21"/>
                  <a:pt x="117" y="21"/>
                </a:cubicBezTo>
                <a:cubicBezTo>
                  <a:pt x="116" y="21"/>
                  <a:pt x="115" y="20"/>
                  <a:pt x="115" y="19"/>
                </a:cubicBezTo>
                <a:close/>
                <a:moveTo>
                  <a:pt x="133" y="21"/>
                </a:moveTo>
                <a:cubicBezTo>
                  <a:pt x="133" y="21"/>
                  <a:pt x="132" y="21"/>
                  <a:pt x="131" y="21"/>
                </a:cubicBezTo>
                <a:cubicBezTo>
                  <a:pt x="131" y="20"/>
                  <a:pt x="131" y="19"/>
                  <a:pt x="131" y="19"/>
                </a:cubicBezTo>
                <a:cubicBezTo>
                  <a:pt x="131" y="18"/>
                  <a:pt x="131" y="17"/>
                  <a:pt x="131" y="17"/>
                </a:cubicBezTo>
                <a:cubicBezTo>
                  <a:pt x="132" y="16"/>
                  <a:pt x="134" y="16"/>
                  <a:pt x="135" y="17"/>
                </a:cubicBezTo>
                <a:cubicBezTo>
                  <a:pt x="136" y="17"/>
                  <a:pt x="136" y="18"/>
                  <a:pt x="136" y="19"/>
                </a:cubicBezTo>
                <a:cubicBezTo>
                  <a:pt x="136" y="19"/>
                  <a:pt x="136" y="20"/>
                  <a:pt x="135" y="21"/>
                </a:cubicBezTo>
                <a:cubicBezTo>
                  <a:pt x="135" y="21"/>
                  <a:pt x="134" y="21"/>
                  <a:pt x="133" y="2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54"/>
          <p:cNvSpPr/>
          <p:nvPr/>
        </p:nvSpPr>
        <p:spPr>
          <a:xfrm>
            <a:off x="3813462" y="1823544"/>
            <a:ext cx="402287" cy="353125"/>
          </a:xfrm>
          <a:custGeom>
            <a:rect b="b" l="l" r="r" t="t"/>
            <a:pathLst>
              <a:path extrusionOk="0" h="147" w="160">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54"/>
          <p:cNvSpPr txBox="1"/>
          <p:nvPr/>
        </p:nvSpPr>
        <p:spPr>
          <a:xfrm>
            <a:off x="6847200" y="0"/>
            <a:ext cx="19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4.2 향후 계획</a:t>
            </a:r>
            <a:endParaRPr sz="1000">
              <a:solidFill>
                <a:srgbClr val="43434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5"/>
          <p:cNvSpPr txBox="1"/>
          <p:nvPr>
            <p:ph type="title"/>
          </p:nvPr>
        </p:nvSpPr>
        <p:spPr>
          <a:xfrm>
            <a:off x="430356" y="450252"/>
            <a:ext cx="6864600" cy="477900"/>
          </a:xfrm>
          <a:prstGeom prst="rect">
            <a:avLst/>
          </a:prstGeom>
        </p:spPr>
        <p:txBody>
          <a:bodyPr anchorCtr="0" anchor="t" bIns="0" lIns="0" spcFirstLastPara="1" rIns="0" wrap="square" tIns="144000">
            <a:spAutoFit/>
          </a:bodyPr>
          <a:lstStyle/>
          <a:p>
            <a:pPr indent="0" lvl="0" marL="0" rtl="0" algn="l">
              <a:spcBef>
                <a:spcPts val="0"/>
              </a:spcBef>
              <a:spcAft>
                <a:spcPts val="0"/>
              </a:spcAft>
              <a:buClr>
                <a:srgbClr val="222222"/>
              </a:buClr>
              <a:buSzPts val="2700"/>
              <a:buFont typeface="Montserrat"/>
              <a:buNone/>
            </a:pPr>
            <a:r>
              <a:rPr b="1" lang="ko" sz="2700">
                <a:solidFill>
                  <a:srgbClr val="1D46F3"/>
                </a:solidFill>
                <a:latin typeface="Montserrat"/>
                <a:ea typeface="Montserrat"/>
                <a:cs typeface="Montserrat"/>
                <a:sym typeface="Montserrat"/>
              </a:rPr>
              <a:t>최종 목표</a:t>
            </a:r>
            <a:endParaRPr>
              <a:solidFill>
                <a:srgbClr val="1D46F3"/>
              </a:solidFill>
            </a:endParaRPr>
          </a:p>
        </p:txBody>
      </p:sp>
      <p:sp>
        <p:nvSpPr>
          <p:cNvPr id="603" name="Google Shape;603;p55"/>
          <p:cNvSpPr/>
          <p:nvPr/>
        </p:nvSpPr>
        <p:spPr>
          <a:xfrm>
            <a:off x="4678018" y="2853348"/>
            <a:ext cx="2607000" cy="1634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604" name="Google Shape;604;p55"/>
          <p:cNvSpPr/>
          <p:nvPr/>
        </p:nvSpPr>
        <p:spPr>
          <a:xfrm>
            <a:off x="1858988" y="1057600"/>
            <a:ext cx="2607000" cy="1634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605" name="Google Shape;605;p55"/>
          <p:cNvSpPr/>
          <p:nvPr/>
        </p:nvSpPr>
        <p:spPr>
          <a:xfrm>
            <a:off x="4678018" y="1057600"/>
            <a:ext cx="2607000" cy="1634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606" name="Google Shape;606;p55"/>
          <p:cNvSpPr txBox="1"/>
          <p:nvPr/>
        </p:nvSpPr>
        <p:spPr>
          <a:xfrm>
            <a:off x="5018983" y="3704632"/>
            <a:ext cx="1925100" cy="5580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500"/>
              </a:spcBef>
              <a:spcAft>
                <a:spcPts val="0"/>
              </a:spcAft>
              <a:buClr>
                <a:srgbClr val="000000"/>
              </a:buClr>
              <a:buSzPts val="800"/>
              <a:buFont typeface="Arial"/>
              <a:buNone/>
            </a:pPr>
            <a:r>
              <a:rPr b="1" lang="ko" sz="1100">
                <a:solidFill>
                  <a:schemeClr val="dk1"/>
                </a:solidFill>
                <a:latin typeface="Open Sans"/>
                <a:ea typeface="Open Sans"/>
                <a:cs typeface="Open Sans"/>
                <a:sym typeface="Open Sans"/>
              </a:rPr>
              <a:t>타 병원 및 연구기관 적용</a:t>
            </a:r>
            <a:br>
              <a:rPr b="1" lang="ko" sz="900">
                <a:solidFill>
                  <a:schemeClr val="dk1"/>
                </a:solidFill>
                <a:latin typeface="Open Sans"/>
                <a:ea typeface="Open Sans"/>
                <a:cs typeface="Open Sans"/>
                <a:sym typeface="Open Sans"/>
              </a:rPr>
            </a:br>
            <a:r>
              <a:rPr lang="ko" sz="800">
                <a:solidFill>
                  <a:schemeClr val="dk1"/>
                </a:solidFill>
                <a:latin typeface="Open Sans"/>
                <a:ea typeface="Open Sans"/>
                <a:cs typeface="Open Sans"/>
                <a:sym typeface="Open Sans"/>
              </a:rPr>
              <a:t>타 기관 및 연구 기관에서도 Bento를 적용해 국내 의료 데이터 연구 활성화에 기여합니다.</a:t>
            </a:r>
            <a:endParaRPr sz="800">
              <a:solidFill>
                <a:schemeClr val="dk1"/>
              </a:solidFill>
              <a:latin typeface="Open Sans"/>
              <a:ea typeface="Open Sans"/>
              <a:cs typeface="Open Sans"/>
              <a:sym typeface="Open Sans"/>
            </a:endParaRPr>
          </a:p>
        </p:txBody>
      </p:sp>
      <p:sp>
        <p:nvSpPr>
          <p:cNvPr id="607" name="Google Shape;607;p55"/>
          <p:cNvSpPr txBox="1"/>
          <p:nvPr/>
        </p:nvSpPr>
        <p:spPr>
          <a:xfrm>
            <a:off x="2200054" y="2005237"/>
            <a:ext cx="1925100" cy="5778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500"/>
              </a:spcBef>
              <a:spcAft>
                <a:spcPts val="0"/>
              </a:spcAft>
              <a:buClr>
                <a:srgbClr val="000000"/>
              </a:buClr>
              <a:buSzPts val="800"/>
              <a:buFont typeface="Arial"/>
              <a:buNone/>
            </a:pPr>
            <a:r>
              <a:rPr b="1" lang="ko" sz="1200">
                <a:solidFill>
                  <a:schemeClr val="dk1"/>
                </a:solidFill>
                <a:latin typeface="Open Sans"/>
                <a:ea typeface="Open Sans"/>
                <a:cs typeface="Open Sans"/>
                <a:sym typeface="Open Sans"/>
              </a:rPr>
              <a:t>서울대학교 병원 내 실제 적용</a:t>
            </a:r>
            <a:br>
              <a:rPr b="1" lang="ko" sz="1100">
                <a:solidFill>
                  <a:schemeClr val="dk1"/>
                </a:solidFill>
                <a:latin typeface="Open Sans"/>
                <a:ea typeface="Open Sans"/>
                <a:cs typeface="Open Sans"/>
                <a:sym typeface="Open Sans"/>
              </a:rPr>
            </a:br>
            <a:r>
              <a:rPr lang="ko" sz="800">
                <a:solidFill>
                  <a:schemeClr val="dk1"/>
                </a:solidFill>
                <a:latin typeface="Open Sans"/>
                <a:ea typeface="Open Sans"/>
                <a:cs typeface="Open Sans"/>
                <a:sym typeface="Open Sans"/>
              </a:rPr>
              <a:t>연구자들이 직접 활용할 수 있도록 병원 내에서 실질적인 적용을 진행합니다.</a:t>
            </a:r>
            <a:endParaRPr sz="800">
              <a:solidFill>
                <a:schemeClr val="dk1"/>
              </a:solidFill>
              <a:latin typeface="Open Sans"/>
              <a:ea typeface="Open Sans"/>
              <a:cs typeface="Open Sans"/>
              <a:sym typeface="Open Sans"/>
            </a:endParaRPr>
          </a:p>
        </p:txBody>
      </p:sp>
      <p:sp>
        <p:nvSpPr>
          <p:cNvPr id="608" name="Google Shape;608;p55"/>
          <p:cNvSpPr txBox="1"/>
          <p:nvPr/>
        </p:nvSpPr>
        <p:spPr>
          <a:xfrm>
            <a:off x="5018983" y="2065962"/>
            <a:ext cx="1925100" cy="5778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500"/>
              </a:spcBef>
              <a:spcAft>
                <a:spcPts val="0"/>
              </a:spcAft>
              <a:buClr>
                <a:srgbClr val="000000"/>
              </a:buClr>
              <a:buSzPts val="800"/>
              <a:buFont typeface="Arial"/>
              <a:buNone/>
            </a:pPr>
            <a:r>
              <a:rPr b="1" lang="ko" sz="1200">
                <a:solidFill>
                  <a:schemeClr val="dk1"/>
                </a:solidFill>
                <a:latin typeface="Open Sans"/>
                <a:ea typeface="Open Sans"/>
                <a:cs typeface="Open Sans"/>
                <a:sym typeface="Open Sans"/>
              </a:rPr>
              <a:t>오픈소스화</a:t>
            </a:r>
            <a:br>
              <a:rPr b="1" lang="ko" sz="900">
                <a:solidFill>
                  <a:schemeClr val="dk1"/>
                </a:solidFill>
                <a:latin typeface="Open Sans"/>
                <a:ea typeface="Open Sans"/>
                <a:cs typeface="Open Sans"/>
                <a:sym typeface="Open Sans"/>
              </a:rPr>
            </a:br>
            <a:r>
              <a:rPr lang="ko" sz="800">
                <a:solidFill>
                  <a:schemeClr val="dk1"/>
                </a:solidFill>
                <a:latin typeface="Open Sans"/>
                <a:ea typeface="Open Sans"/>
                <a:cs typeface="Open Sans"/>
                <a:sym typeface="Open Sans"/>
              </a:rPr>
              <a:t>Bento 도구의 접근성과 확장성을 높이기 위해 오픈소스로 배포합니다.</a:t>
            </a:r>
            <a:endParaRPr sz="800">
              <a:solidFill>
                <a:schemeClr val="dk1"/>
              </a:solidFill>
              <a:latin typeface="Open Sans"/>
              <a:ea typeface="Open Sans"/>
              <a:cs typeface="Open Sans"/>
              <a:sym typeface="Open Sans"/>
            </a:endParaRPr>
          </a:p>
        </p:txBody>
      </p:sp>
      <p:sp>
        <p:nvSpPr>
          <p:cNvPr id="609" name="Google Shape;609;p55"/>
          <p:cNvSpPr/>
          <p:nvPr/>
        </p:nvSpPr>
        <p:spPr>
          <a:xfrm>
            <a:off x="1859101" y="2853350"/>
            <a:ext cx="2607000" cy="1634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610" name="Google Shape;610;p55"/>
          <p:cNvPicPr preferRelativeResize="0"/>
          <p:nvPr/>
        </p:nvPicPr>
        <p:blipFill rotWithShape="1">
          <a:blip r:embed="rId3">
            <a:alphaModFix/>
          </a:blip>
          <a:srcRect b="0" l="0" r="0" t="0"/>
          <a:stretch/>
        </p:blipFill>
        <p:spPr>
          <a:xfrm>
            <a:off x="2264127" y="1347099"/>
            <a:ext cx="1796942" cy="477900"/>
          </a:xfrm>
          <a:prstGeom prst="rect">
            <a:avLst/>
          </a:prstGeom>
          <a:noFill/>
          <a:ln>
            <a:noFill/>
          </a:ln>
        </p:spPr>
      </p:pic>
      <p:pic>
        <p:nvPicPr>
          <p:cNvPr id="611" name="Google Shape;611;p55" title="pngegg.png"/>
          <p:cNvPicPr preferRelativeResize="0"/>
          <p:nvPr/>
        </p:nvPicPr>
        <p:blipFill>
          <a:blip r:embed="rId4">
            <a:alphaModFix/>
          </a:blip>
          <a:stretch>
            <a:fillRect/>
          </a:stretch>
        </p:blipFill>
        <p:spPr>
          <a:xfrm>
            <a:off x="5183113" y="1166874"/>
            <a:ext cx="1596825" cy="838350"/>
          </a:xfrm>
          <a:prstGeom prst="rect">
            <a:avLst/>
          </a:prstGeom>
          <a:noFill/>
          <a:ln>
            <a:noFill/>
          </a:ln>
        </p:spPr>
      </p:pic>
      <p:sp>
        <p:nvSpPr>
          <p:cNvPr id="612" name="Google Shape;612;p55"/>
          <p:cNvSpPr/>
          <p:nvPr/>
        </p:nvSpPr>
        <p:spPr>
          <a:xfrm>
            <a:off x="2943525" y="3052525"/>
            <a:ext cx="438150" cy="550863"/>
          </a:xfrm>
          <a:custGeom>
            <a:rect b="b" l="l" r="r" t="t"/>
            <a:pathLst>
              <a:path extrusionOk="0" h="160" w="128">
                <a:moveTo>
                  <a:pt x="107" y="69"/>
                </a:moveTo>
                <a:cubicBezTo>
                  <a:pt x="107" y="71"/>
                  <a:pt x="105" y="72"/>
                  <a:pt x="104" y="72"/>
                </a:cubicBezTo>
                <a:cubicBezTo>
                  <a:pt x="37" y="72"/>
                  <a:pt x="37" y="72"/>
                  <a:pt x="37" y="72"/>
                </a:cubicBezTo>
                <a:cubicBezTo>
                  <a:pt x="36" y="72"/>
                  <a:pt x="35" y="71"/>
                  <a:pt x="35" y="69"/>
                </a:cubicBezTo>
                <a:cubicBezTo>
                  <a:pt x="35" y="68"/>
                  <a:pt x="36" y="67"/>
                  <a:pt x="37" y="67"/>
                </a:cubicBezTo>
                <a:cubicBezTo>
                  <a:pt x="104" y="67"/>
                  <a:pt x="104" y="67"/>
                  <a:pt x="104" y="67"/>
                </a:cubicBezTo>
                <a:cubicBezTo>
                  <a:pt x="105" y="67"/>
                  <a:pt x="107" y="68"/>
                  <a:pt x="107" y="69"/>
                </a:cubicBezTo>
                <a:close/>
                <a:moveTo>
                  <a:pt x="37" y="51"/>
                </a:moveTo>
                <a:cubicBezTo>
                  <a:pt x="64" y="51"/>
                  <a:pt x="64" y="51"/>
                  <a:pt x="64" y="51"/>
                </a:cubicBezTo>
                <a:cubicBezTo>
                  <a:pt x="65" y="51"/>
                  <a:pt x="67" y="49"/>
                  <a:pt x="67" y="48"/>
                </a:cubicBezTo>
                <a:cubicBezTo>
                  <a:pt x="67" y="47"/>
                  <a:pt x="65" y="45"/>
                  <a:pt x="64" y="45"/>
                </a:cubicBezTo>
                <a:cubicBezTo>
                  <a:pt x="37" y="45"/>
                  <a:pt x="37" y="45"/>
                  <a:pt x="37" y="45"/>
                </a:cubicBezTo>
                <a:cubicBezTo>
                  <a:pt x="36" y="45"/>
                  <a:pt x="35" y="47"/>
                  <a:pt x="35" y="48"/>
                </a:cubicBezTo>
                <a:cubicBezTo>
                  <a:pt x="35" y="49"/>
                  <a:pt x="36" y="51"/>
                  <a:pt x="37" y="51"/>
                </a:cubicBezTo>
                <a:close/>
                <a:moveTo>
                  <a:pt x="104" y="88"/>
                </a:moveTo>
                <a:cubicBezTo>
                  <a:pt x="37" y="88"/>
                  <a:pt x="37" y="88"/>
                  <a:pt x="37" y="88"/>
                </a:cubicBezTo>
                <a:cubicBezTo>
                  <a:pt x="36" y="88"/>
                  <a:pt x="35" y="89"/>
                  <a:pt x="35" y="91"/>
                </a:cubicBezTo>
                <a:cubicBezTo>
                  <a:pt x="35" y="92"/>
                  <a:pt x="36" y="93"/>
                  <a:pt x="37" y="93"/>
                </a:cubicBezTo>
                <a:cubicBezTo>
                  <a:pt x="104" y="93"/>
                  <a:pt x="104" y="93"/>
                  <a:pt x="104" y="93"/>
                </a:cubicBezTo>
                <a:cubicBezTo>
                  <a:pt x="105" y="93"/>
                  <a:pt x="107" y="92"/>
                  <a:pt x="107" y="91"/>
                </a:cubicBezTo>
                <a:cubicBezTo>
                  <a:pt x="107" y="89"/>
                  <a:pt x="105" y="88"/>
                  <a:pt x="104" y="88"/>
                </a:cubicBezTo>
                <a:close/>
                <a:moveTo>
                  <a:pt x="104" y="109"/>
                </a:moveTo>
                <a:cubicBezTo>
                  <a:pt x="37" y="109"/>
                  <a:pt x="37" y="109"/>
                  <a:pt x="37" y="109"/>
                </a:cubicBezTo>
                <a:cubicBezTo>
                  <a:pt x="36" y="109"/>
                  <a:pt x="35" y="111"/>
                  <a:pt x="35" y="112"/>
                </a:cubicBezTo>
                <a:cubicBezTo>
                  <a:pt x="35" y="113"/>
                  <a:pt x="36" y="115"/>
                  <a:pt x="37" y="115"/>
                </a:cubicBezTo>
                <a:cubicBezTo>
                  <a:pt x="104" y="115"/>
                  <a:pt x="104" y="115"/>
                  <a:pt x="104" y="115"/>
                </a:cubicBezTo>
                <a:cubicBezTo>
                  <a:pt x="105" y="115"/>
                  <a:pt x="107" y="113"/>
                  <a:pt x="107" y="112"/>
                </a:cubicBezTo>
                <a:cubicBezTo>
                  <a:pt x="107" y="111"/>
                  <a:pt x="105" y="109"/>
                  <a:pt x="104" y="109"/>
                </a:cubicBezTo>
                <a:close/>
                <a:moveTo>
                  <a:pt x="104" y="131"/>
                </a:moveTo>
                <a:cubicBezTo>
                  <a:pt x="37" y="131"/>
                  <a:pt x="37" y="131"/>
                  <a:pt x="37" y="131"/>
                </a:cubicBezTo>
                <a:cubicBezTo>
                  <a:pt x="36" y="131"/>
                  <a:pt x="35" y="132"/>
                  <a:pt x="35" y="133"/>
                </a:cubicBezTo>
                <a:cubicBezTo>
                  <a:pt x="35" y="135"/>
                  <a:pt x="36" y="136"/>
                  <a:pt x="37" y="136"/>
                </a:cubicBezTo>
                <a:cubicBezTo>
                  <a:pt x="104" y="136"/>
                  <a:pt x="104" y="136"/>
                  <a:pt x="104" y="136"/>
                </a:cubicBezTo>
                <a:cubicBezTo>
                  <a:pt x="105" y="136"/>
                  <a:pt x="107" y="135"/>
                  <a:pt x="107" y="133"/>
                </a:cubicBezTo>
                <a:cubicBezTo>
                  <a:pt x="107" y="132"/>
                  <a:pt x="105" y="131"/>
                  <a:pt x="104" y="131"/>
                </a:cubicBezTo>
                <a:close/>
                <a:moveTo>
                  <a:pt x="128" y="52"/>
                </a:moveTo>
                <a:cubicBezTo>
                  <a:pt x="128" y="160"/>
                  <a:pt x="128" y="160"/>
                  <a:pt x="128" y="160"/>
                </a:cubicBezTo>
                <a:cubicBezTo>
                  <a:pt x="13" y="160"/>
                  <a:pt x="13" y="160"/>
                  <a:pt x="13" y="160"/>
                </a:cubicBezTo>
                <a:cubicBezTo>
                  <a:pt x="13" y="147"/>
                  <a:pt x="13" y="147"/>
                  <a:pt x="13" y="147"/>
                </a:cubicBezTo>
                <a:cubicBezTo>
                  <a:pt x="0" y="147"/>
                  <a:pt x="0" y="147"/>
                  <a:pt x="0" y="147"/>
                </a:cubicBezTo>
                <a:cubicBezTo>
                  <a:pt x="0" y="0"/>
                  <a:pt x="0" y="0"/>
                  <a:pt x="0" y="0"/>
                </a:cubicBezTo>
                <a:cubicBezTo>
                  <a:pt x="115" y="0"/>
                  <a:pt x="115" y="0"/>
                  <a:pt x="115" y="0"/>
                </a:cubicBezTo>
                <a:cubicBezTo>
                  <a:pt x="115" y="39"/>
                  <a:pt x="115" y="39"/>
                  <a:pt x="115" y="39"/>
                </a:cubicBezTo>
                <a:lnTo>
                  <a:pt x="128" y="52"/>
                </a:lnTo>
                <a:close/>
                <a:moveTo>
                  <a:pt x="91" y="51"/>
                </a:moveTo>
                <a:cubicBezTo>
                  <a:pt x="119" y="51"/>
                  <a:pt x="119" y="51"/>
                  <a:pt x="119" y="51"/>
                </a:cubicBezTo>
                <a:cubicBezTo>
                  <a:pt x="115" y="46"/>
                  <a:pt x="115" y="46"/>
                  <a:pt x="115" y="46"/>
                </a:cubicBezTo>
                <a:cubicBezTo>
                  <a:pt x="91" y="22"/>
                  <a:pt x="91" y="22"/>
                  <a:pt x="91" y="22"/>
                </a:cubicBezTo>
                <a:lnTo>
                  <a:pt x="91" y="51"/>
                </a:lnTo>
                <a:close/>
                <a:moveTo>
                  <a:pt x="13" y="141"/>
                </a:moveTo>
                <a:cubicBezTo>
                  <a:pt x="13" y="13"/>
                  <a:pt x="13" y="13"/>
                  <a:pt x="13" y="13"/>
                </a:cubicBezTo>
                <a:cubicBezTo>
                  <a:pt x="89" y="13"/>
                  <a:pt x="89" y="13"/>
                  <a:pt x="89" y="13"/>
                </a:cubicBezTo>
                <a:cubicBezTo>
                  <a:pt x="109" y="34"/>
                  <a:pt x="109" y="34"/>
                  <a:pt x="109" y="34"/>
                </a:cubicBezTo>
                <a:cubicBezTo>
                  <a:pt x="109" y="5"/>
                  <a:pt x="109" y="5"/>
                  <a:pt x="109" y="5"/>
                </a:cubicBezTo>
                <a:cubicBezTo>
                  <a:pt x="5" y="5"/>
                  <a:pt x="5" y="5"/>
                  <a:pt x="5" y="5"/>
                </a:cubicBezTo>
                <a:cubicBezTo>
                  <a:pt x="5" y="141"/>
                  <a:pt x="5" y="141"/>
                  <a:pt x="5" y="141"/>
                </a:cubicBezTo>
                <a:lnTo>
                  <a:pt x="13" y="141"/>
                </a:lnTo>
                <a:close/>
                <a:moveTo>
                  <a:pt x="123" y="155"/>
                </a:moveTo>
                <a:cubicBezTo>
                  <a:pt x="123" y="56"/>
                  <a:pt x="123" y="56"/>
                  <a:pt x="123" y="56"/>
                </a:cubicBezTo>
                <a:cubicBezTo>
                  <a:pt x="85" y="56"/>
                  <a:pt x="85" y="56"/>
                  <a:pt x="85" y="56"/>
                </a:cubicBezTo>
                <a:cubicBezTo>
                  <a:pt x="85" y="19"/>
                  <a:pt x="85" y="19"/>
                  <a:pt x="85" y="19"/>
                </a:cubicBezTo>
                <a:cubicBezTo>
                  <a:pt x="19" y="19"/>
                  <a:pt x="19" y="19"/>
                  <a:pt x="19" y="19"/>
                </a:cubicBezTo>
                <a:cubicBezTo>
                  <a:pt x="19" y="147"/>
                  <a:pt x="19" y="147"/>
                  <a:pt x="19" y="147"/>
                </a:cubicBezTo>
                <a:cubicBezTo>
                  <a:pt x="19" y="155"/>
                  <a:pt x="19" y="155"/>
                  <a:pt x="19" y="155"/>
                </a:cubicBezTo>
                <a:lnTo>
                  <a:pt x="123" y="1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55"/>
          <p:cNvSpPr txBox="1"/>
          <p:nvPr/>
        </p:nvSpPr>
        <p:spPr>
          <a:xfrm>
            <a:off x="2199954" y="3704637"/>
            <a:ext cx="1925100" cy="5778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500"/>
              </a:spcBef>
              <a:spcAft>
                <a:spcPts val="0"/>
              </a:spcAft>
              <a:buClr>
                <a:srgbClr val="000000"/>
              </a:buClr>
              <a:buSzPts val="800"/>
              <a:buFont typeface="Arial"/>
              <a:buNone/>
            </a:pPr>
            <a:r>
              <a:rPr b="1" lang="ko" sz="1200">
                <a:solidFill>
                  <a:schemeClr val="dk1"/>
                </a:solidFill>
                <a:latin typeface="Open Sans"/>
                <a:ea typeface="Open Sans"/>
                <a:cs typeface="Open Sans"/>
                <a:sym typeface="Open Sans"/>
              </a:rPr>
              <a:t>논문 작성 참여</a:t>
            </a:r>
            <a:br>
              <a:rPr b="1" lang="ko" sz="900">
                <a:solidFill>
                  <a:schemeClr val="dk1"/>
                </a:solidFill>
                <a:latin typeface="Open Sans"/>
                <a:ea typeface="Open Sans"/>
                <a:cs typeface="Open Sans"/>
                <a:sym typeface="Open Sans"/>
              </a:rPr>
            </a:br>
            <a:r>
              <a:rPr lang="ko" sz="800">
                <a:solidFill>
                  <a:schemeClr val="dk1"/>
                </a:solidFill>
                <a:latin typeface="Open Sans"/>
                <a:ea typeface="Open Sans"/>
                <a:cs typeface="Open Sans"/>
                <a:sym typeface="Open Sans"/>
              </a:rPr>
              <a:t>기존 연구 방식과의 비교를 통해 향상된 효율성을 논문으로 발표할 계획입니다.</a:t>
            </a:r>
            <a:endParaRPr sz="800">
              <a:solidFill>
                <a:schemeClr val="dk1"/>
              </a:solidFill>
              <a:latin typeface="Open Sans"/>
              <a:ea typeface="Open Sans"/>
              <a:cs typeface="Open Sans"/>
              <a:sym typeface="Open Sans"/>
            </a:endParaRPr>
          </a:p>
        </p:txBody>
      </p:sp>
      <p:sp>
        <p:nvSpPr>
          <p:cNvPr id="614" name="Google Shape;614;p55"/>
          <p:cNvSpPr/>
          <p:nvPr/>
        </p:nvSpPr>
        <p:spPr>
          <a:xfrm>
            <a:off x="5708475" y="3052526"/>
            <a:ext cx="546100" cy="550863"/>
          </a:xfrm>
          <a:custGeom>
            <a:rect b="b" l="l" r="r" t="t"/>
            <a:pathLst>
              <a:path extrusionOk="0" h="160" w="160">
                <a:moveTo>
                  <a:pt x="157" y="14"/>
                </a:moveTo>
                <a:cubicBezTo>
                  <a:pt x="64" y="14"/>
                  <a:pt x="64" y="14"/>
                  <a:pt x="64" y="14"/>
                </a:cubicBezTo>
                <a:cubicBezTo>
                  <a:pt x="64" y="3"/>
                  <a:pt x="64" y="3"/>
                  <a:pt x="64" y="3"/>
                </a:cubicBezTo>
                <a:cubicBezTo>
                  <a:pt x="64" y="1"/>
                  <a:pt x="63" y="0"/>
                  <a:pt x="61" y="0"/>
                </a:cubicBezTo>
                <a:cubicBezTo>
                  <a:pt x="3" y="0"/>
                  <a:pt x="3" y="0"/>
                  <a:pt x="3" y="0"/>
                </a:cubicBezTo>
                <a:cubicBezTo>
                  <a:pt x="1" y="0"/>
                  <a:pt x="0" y="1"/>
                  <a:pt x="0" y="3"/>
                </a:cubicBezTo>
                <a:cubicBezTo>
                  <a:pt x="0" y="157"/>
                  <a:pt x="0" y="157"/>
                  <a:pt x="0" y="157"/>
                </a:cubicBezTo>
                <a:cubicBezTo>
                  <a:pt x="0" y="159"/>
                  <a:pt x="1" y="160"/>
                  <a:pt x="3" y="160"/>
                </a:cubicBezTo>
                <a:cubicBezTo>
                  <a:pt x="144" y="160"/>
                  <a:pt x="144" y="160"/>
                  <a:pt x="144" y="160"/>
                </a:cubicBezTo>
                <a:cubicBezTo>
                  <a:pt x="145" y="160"/>
                  <a:pt x="146" y="159"/>
                  <a:pt x="146" y="157"/>
                </a:cubicBezTo>
                <a:cubicBezTo>
                  <a:pt x="146" y="115"/>
                  <a:pt x="146" y="115"/>
                  <a:pt x="146" y="115"/>
                </a:cubicBezTo>
                <a:cubicBezTo>
                  <a:pt x="157" y="115"/>
                  <a:pt x="157" y="115"/>
                  <a:pt x="157" y="115"/>
                </a:cubicBezTo>
                <a:cubicBezTo>
                  <a:pt x="159" y="115"/>
                  <a:pt x="160" y="114"/>
                  <a:pt x="160" y="113"/>
                </a:cubicBezTo>
                <a:cubicBezTo>
                  <a:pt x="160" y="16"/>
                  <a:pt x="160" y="16"/>
                  <a:pt x="160" y="16"/>
                </a:cubicBezTo>
                <a:cubicBezTo>
                  <a:pt x="160" y="15"/>
                  <a:pt x="159" y="14"/>
                  <a:pt x="157" y="14"/>
                </a:cubicBezTo>
                <a:close/>
                <a:moveTo>
                  <a:pt x="112" y="19"/>
                </a:moveTo>
                <a:cubicBezTo>
                  <a:pt x="131" y="19"/>
                  <a:pt x="131" y="19"/>
                  <a:pt x="131" y="19"/>
                </a:cubicBezTo>
                <a:cubicBezTo>
                  <a:pt x="131" y="38"/>
                  <a:pt x="131" y="38"/>
                  <a:pt x="131" y="38"/>
                </a:cubicBezTo>
                <a:cubicBezTo>
                  <a:pt x="112" y="38"/>
                  <a:pt x="112" y="38"/>
                  <a:pt x="112" y="38"/>
                </a:cubicBezTo>
                <a:lnTo>
                  <a:pt x="112" y="19"/>
                </a:lnTo>
                <a:close/>
                <a:moveTo>
                  <a:pt x="112" y="43"/>
                </a:moveTo>
                <a:cubicBezTo>
                  <a:pt x="131" y="43"/>
                  <a:pt x="131" y="43"/>
                  <a:pt x="131" y="43"/>
                </a:cubicBezTo>
                <a:cubicBezTo>
                  <a:pt x="131" y="62"/>
                  <a:pt x="131" y="62"/>
                  <a:pt x="131" y="62"/>
                </a:cubicBezTo>
                <a:cubicBezTo>
                  <a:pt x="112" y="62"/>
                  <a:pt x="112" y="62"/>
                  <a:pt x="112" y="62"/>
                </a:cubicBezTo>
                <a:lnTo>
                  <a:pt x="112" y="43"/>
                </a:lnTo>
                <a:close/>
                <a:moveTo>
                  <a:pt x="112" y="67"/>
                </a:moveTo>
                <a:cubicBezTo>
                  <a:pt x="131" y="67"/>
                  <a:pt x="131" y="67"/>
                  <a:pt x="131" y="67"/>
                </a:cubicBezTo>
                <a:cubicBezTo>
                  <a:pt x="131" y="86"/>
                  <a:pt x="131" y="86"/>
                  <a:pt x="131" y="86"/>
                </a:cubicBezTo>
                <a:cubicBezTo>
                  <a:pt x="120" y="86"/>
                  <a:pt x="120" y="86"/>
                  <a:pt x="120" y="86"/>
                </a:cubicBezTo>
                <a:cubicBezTo>
                  <a:pt x="118" y="86"/>
                  <a:pt x="117" y="87"/>
                  <a:pt x="117" y="89"/>
                </a:cubicBezTo>
                <a:cubicBezTo>
                  <a:pt x="117" y="90"/>
                  <a:pt x="118" y="91"/>
                  <a:pt x="120" y="91"/>
                </a:cubicBezTo>
                <a:cubicBezTo>
                  <a:pt x="131" y="91"/>
                  <a:pt x="131" y="91"/>
                  <a:pt x="131" y="91"/>
                </a:cubicBezTo>
                <a:cubicBezTo>
                  <a:pt x="131" y="110"/>
                  <a:pt x="131" y="110"/>
                  <a:pt x="131" y="110"/>
                </a:cubicBezTo>
                <a:cubicBezTo>
                  <a:pt x="112" y="110"/>
                  <a:pt x="112" y="110"/>
                  <a:pt x="112" y="110"/>
                </a:cubicBezTo>
                <a:lnTo>
                  <a:pt x="112" y="67"/>
                </a:lnTo>
                <a:close/>
                <a:moveTo>
                  <a:pt x="88" y="19"/>
                </a:moveTo>
                <a:cubicBezTo>
                  <a:pt x="107" y="19"/>
                  <a:pt x="107" y="19"/>
                  <a:pt x="107" y="19"/>
                </a:cubicBezTo>
                <a:cubicBezTo>
                  <a:pt x="107" y="38"/>
                  <a:pt x="107" y="38"/>
                  <a:pt x="107" y="38"/>
                </a:cubicBezTo>
                <a:cubicBezTo>
                  <a:pt x="95" y="38"/>
                  <a:pt x="95" y="38"/>
                  <a:pt x="95" y="38"/>
                </a:cubicBezTo>
                <a:cubicBezTo>
                  <a:pt x="94" y="38"/>
                  <a:pt x="93" y="39"/>
                  <a:pt x="93" y="40"/>
                </a:cubicBezTo>
                <a:cubicBezTo>
                  <a:pt x="93" y="42"/>
                  <a:pt x="94" y="43"/>
                  <a:pt x="95" y="43"/>
                </a:cubicBezTo>
                <a:cubicBezTo>
                  <a:pt x="107" y="43"/>
                  <a:pt x="107" y="43"/>
                  <a:pt x="107" y="43"/>
                </a:cubicBezTo>
                <a:cubicBezTo>
                  <a:pt x="107" y="62"/>
                  <a:pt x="107" y="62"/>
                  <a:pt x="107" y="62"/>
                </a:cubicBezTo>
                <a:cubicBezTo>
                  <a:pt x="88" y="62"/>
                  <a:pt x="88" y="62"/>
                  <a:pt x="88" y="62"/>
                </a:cubicBezTo>
                <a:lnTo>
                  <a:pt x="88" y="19"/>
                </a:lnTo>
                <a:close/>
                <a:moveTo>
                  <a:pt x="88" y="67"/>
                </a:moveTo>
                <a:cubicBezTo>
                  <a:pt x="107" y="67"/>
                  <a:pt x="107" y="67"/>
                  <a:pt x="107" y="67"/>
                </a:cubicBezTo>
                <a:cubicBezTo>
                  <a:pt x="107" y="86"/>
                  <a:pt x="107" y="86"/>
                  <a:pt x="107" y="86"/>
                </a:cubicBezTo>
                <a:cubicBezTo>
                  <a:pt x="88" y="86"/>
                  <a:pt x="88" y="86"/>
                  <a:pt x="88" y="86"/>
                </a:cubicBezTo>
                <a:lnTo>
                  <a:pt x="88" y="67"/>
                </a:lnTo>
                <a:close/>
                <a:moveTo>
                  <a:pt x="88" y="91"/>
                </a:moveTo>
                <a:cubicBezTo>
                  <a:pt x="107" y="91"/>
                  <a:pt x="107" y="91"/>
                  <a:pt x="107" y="91"/>
                </a:cubicBezTo>
                <a:cubicBezTo>
                  <a:pt x="107" y="110"/>
                  <a:pt x="107" y="110"/>
                  <a:pt x="107" y="110"/>
                </a:cubicBezTo>
                <a:cubicBezTo>
                  <a:pt x="88" y="110"/>
                  <a:pt x="88" y="110"/>
                  <a:pt x="88" y="110"/>
                </a:cubicBezTo>
                <a:lnTo>
                  <a:pt x="88" y="91"/>
                </a:lnTo>
                <a:close/>
                <a:moveTo>
                  <a:pt x="64" y="19"/>
                </a:moveTo>
                <a:cubicBezTo>
                  <a:pt x="83" y="19"/>
                  <a:pt x="83" y="19"/>
                  <a:pt x="83" y="19"/>
                </a:cubicBezTo>
                <a:cubicBezTo>
                  <a:pt x="83" y="38"/>
                  <a:pt x="83" y="38"/>
                  <a:pt x="83" y="38"/>
                </a:cubicBezTo>
                <a:cubicBezTo>
                  <a:pt x="64" y="38"/>
                  <a:pt x="64" y="38"/>
                  <a:pt x="64" y="38"/>
                </a:cubicBezTo>
                <a:lnTo>
                  <a:pt x="64" y="19"/>
                </a:lnTo>
                <a:close/>
                <a:moveTo>
                  <a:pt x="64" y="43"/>
                </a:moveTo>
                <a:cubicBezTo>
                  <a:pt x="83" y="43"/>
                  <a:pt x="83" y="43"/>
                  <a:pt x="83" y="43"/>
                </a:cubicBezTo>
                <a:cubicBezTo>
                  <a:pt x="83" y="62"/>
                  <a:pt x="83" y="62"/>
                  <a:pt x="83" y="62"/>
                </a:cubicBezTo>
                <a:cubicBezTo>
                  <a:pt x="64" y="62"/>
                  <a:pt x="64" y="62"/>
                  <a:pt x="64" y="62"/>
                </a:cubicBezTo>
                <a:lnTo>
                  <a:pt x="64" y="43"/>
                </a:lnTo>
                <a:close/>
                <a:moveTo>
                  <a:pt x="64" y="67"/>
                </a:moveTo>
                <a:cubicBezTo>
                  <a:pt x="83" y="67"/>
                  <a:pt x="83" y="67"/>
                  <a:pt x="83" y="67"/>
                </a:cubicBezTo>
                <a:cubicBezTo>
                  <a:pt x="83" y="86"/>
                  <a:pt x="83" y="86"/>
                  <a:pt x="83" y="86"/>
                </a:cubicBezTo>
                <a:cubicBezTo>
                  <a:pt x="64" y="86"/>
                  <a:pt x="64" y="86"/>
                  <a:pt x="64" y="86"/>
                </a:cubicBezTo>
                <a:lnTo>
                  <a:pt x="64" y="67"/>
                </a:lnTo>
                <a:close/>
                <a:moveTo>
                  <a:pt x="64" y="91"/>
                </a:moveTo>
                <a:cubicBezTo>
                  <a:pt x="83" y="91"/>
                  <a:pt x="83" y="91"/>
                  <a:pt x="83" y="91"/>
                </a:cubicBezTo>
                <a:cubicBezTo>
                  <a:pt x="83" y="110"/>
                  <a:pt x="83" y="110"/>
                  <a:pt x="83" y="110"/>
                </a:cubicBezTo>
                <a:cubicBezTo>
                  <a:pt x="64" y="110"/>
                  <a:pt x="64" y="110"/>
                  <a:pt x="64" y="110"/>
                </a:cubicBezTo>
                <a:lnTo>
                  <a:pt x="64" y="91"/>
                </a:lnTo>
                <a:close/>
                <a:moveTo>
                  <a:pt x="14" y="113"/>
                </a:moveTo>
                <a:cubicBezTo>
                  <a:pt x="14" y="155"/>
                  <a:pt x="14" y="155"/>
                  <a:pt x="14" y="155"/>
                </a:cubicBezTo>
                <a:cubicBezTo>
                  <a:pt x="5" y="155"/>
                  <a:pt x="5" y="155"/>
                  <a:pt x="5" y="155"/>
                </a:cubicBezTo>
                <a:cubicBezTo>
                  <a:pt x="5" y="5"/>
                  <a:pt x="5" y="5"/>
                  <a:pt x="5" y="5"/>
                </a:cubicBezTo>
                <a:cubicBezTo>
                  <a:pt x="58" y="5"/>
                  <a:pt x="58" y="5"/>
                  <a:pt x="58" y="5"/>
                </a:cubicBezTo>
                <a:cubicBezTo>
                  <a:pt x="58" y="110"/>
                  <a:pt x="58" y="110"/>
                  <a:pt x="58" y="110"/>
                </a:cubicBezTo>
                <a:cubicBezTo>
                  <a:pt x="16" y="110"/>
                  <a:pt x="16" y="110"/>
                  <a:pt x="16" y="110"/>
                </a:cubicBezTo>
                <a:cubicBezTo>
                  <a:pt x="15" y="110"/>
                  <a:pt x="14" y="111"/>
                  <a:pt x="14" y="113"/>
                </a:cubicBezTo>
                <a:close/>
                <a:moveTo>
                  <a:pt x="83" y="155"/>
                </a:moveTo>
                <a:cubicBezTo>
                  <a:pt x="64" y="155"/>
                  <a:pt x="64" y="155"/>
                  <a:pt x="64" y="155"/>
                </a:cubicBezTo>
                <a:cubicBezTo>
                  <a:pt x="64" y="126"/>
                  <a:pt x="64" y="126"/>
                  <a:pt x="64" y="126"/>
                </a:cubicBezTo>
                <a:cubicBezTo>
                  <a:pt x="83" y="126"/>
                  <a:pt x="83" y="126"/>
                  <a:pt x="83" y="126"/>
                </a:cubicBezTo>
                <a:lnTo>
                  <a:pt x="83" y="155"/>
                </a:lnTo>
                <a:close/>
                <a:moveTo>
                  <a:pt x="107" y="155"/>
                </a:moveTo>
                <a:cubicBezTo>
                  <a:pt x="88" y="155"/>
                  <a:pt x="88" y="155"/>
                  <a:pt x="88" y="155"/>
                </a:cubicBezTo>
                <a:cubicBezTo>
                  <a:pt x="88" y="126"/>
                  <a:pt x="88" y="126"/>
                  <a:pt x="88" y="126"/>
                </a:cubicBezTo>
                <a:cubicBezTo>
                  <a:pt x="107" y="126"/>
                  <a:pt x="107" y="126"/>
                  <a:pt x="107" y="126"/>
                </a:cubicBezTo>
                <a:lnTo>
                  <a:pt x="107" y="155"/>
                </a:lnTo>
                <a:close/>
                <a:moveTo>
                  <a:pt x="131" y="155"/>
                </a:moveTo>
                <a:cubicBezTo>
                  <a:pt x="112" y="155"/>
                  <a:pt x="112" y="155"/>
                  <a:pt x="112" y="155"/>
                </a:cubicBezTo>
                <a:cubicBezTo>
                  <a:pt x="112" y="126"/>
                  <a:pt x="112" y="126"/>
                  <a:pt x="112" y="126"/>
                </a:cubicBezTo>
                <a:cubicBezTo>
                  <a:pt x="131" y="126"/>
                  <a:pt x="131" y="126"/>
                  <a:pt x="131" y="126"/>
                </a:cubicBezTo>
                <a:lnTo>
                  <a:pt x="131" y="155"/>
                </a:lnTo>
                <a:close/>
                <a:moveTo>
                  <a:pt x="141" y="155"/>
                </a:moveTo>
                <a:cubicBezTo>
                  <a:pt x="136" y="155"/>
                  <a:pt x="136" y="155"/>
                  <a:pt x="136" y="155"/>
                </a:cubicBezTo>
                <a:cubicBezTo>
                  <a:pt x="136" y="123"/>
                  <a:pt x="136" y="123"/>
                  <a:pt x="136" y="123"/>
                </a:cubicBezTo>
                <a:cubicBezTo>
                  <a:pt x="136" y="122"/>
                  <a:pt x="135" y="120"/>
                  <a:pt x="133" y="120"/>
                </a:cubicBezTo>
                <a:cubicBezTo>
                  <a:pt x="61" y="120"/>
                  <a:pt x="61" y="120"/>
                  <a:pt x="61" y="120"/>
                </a:cubicBezTo>
                <a:cubicBezTo>
                  <a:pt x="60" y="120"/>
                  <a:pt x="58" y="122"/>
                  <a:pt x="58" y="123"/>
                </a:cubicBezTo>
                <a:cubicBezTo>
                  <a:pt x="58" y="155"/>
                  <a:pt x="58" y="155"/>
                  <a:pt x="58" y="155"/>
                </a:cubicBezTo>
                <a:cubicBezTo>
                  <a:pt x="19" y="155"/>
                  <a:pt x="19" y="155"/>
                  <a:pt x="19" y="155"/>
                </a:cubicBezTo>
                <a:cubicBezTo>
                  <a:pt x="19" y="136"/>
                  <a:pt x="19" y="136"/>
                  <a:pt x="19" y="136"/>
                </a:cubicBezTo>
                <a:cubicBezTo>
                  <a:pt x="47" y="136"/>
                  <a:pt x="47" y="136"/>
                  <a:pt x="47" y="136"/>
                </a:cubicBezTo>
                <a:cubicBezTo>
                  <a:pt x="49" y="136"/>
                  <a:pt x="50" y="135"/>
                  <a:pt x="50" y="133"/>
                </a:cubicBezTo>
                <a:cubicBezTo>
                  <a:pt x="50" y="132"/>
                  <a:pt x="49" y="131"/>
                  <a:pt x="47" y="131"/>
                </a:cubicBezTo>
                <a:cubicBezTo>
                  <a:pt x="19" y="131"/>
                  <a:pt x="19" y="131"/>
                  <a:pt x="19" y="131"/>
                </a:cubicBezTo>
                <a:cubicBezTo>
                  <a:pt x="19" y="126"/>
                  <a:pt x="19" y="126"/>
                  <a:pt x="19" y="126"/>
                </a:cubicBezTo>
                <a:cubicBezTo>
                  <a:pt x="47" y="126"/>
                  <a:pt x="47" y="126"/>
                  <a:pt x="47" y="126"/>
                </a:cubicBezTo>
                <a:cubicBezTo>
                  <a:pt x="49" y="126"/>
                  <a:pt x="50" y="124"/>
                  <a:pt x="50" y="123"/>
                </a:cubicBezTo>
                <a:cubicBezTo>
                  <a:pt x="50" y="122"/>
                  <a:pt x="49" y="120"/>
                  <a:pt x="47" y="120"/>
                </a:cubicBezTo>
                <a:cubicBezTo>
                  <a:pt x="19" y="120"/>
                  <a:pt x="19" y="120"/>
                  <a:pt x="19" y="120"/>
                </a:cubicBezTo>
                <a:cubicBezTo>
                  <a:pt x="19" y="115"/>
                  <a:pt x="19" y="115"/>
                  <a:pt x="19" y="115"/>
                </a:cubicBezTo>
                <a:cubicBezTo>
                  <a:pt x="141" y="115"/>
                  <a:pt x="141" y="115"/>
                  <a:pt x="141" y="115"/>
                </a:cubicBezTo>
                <a:lnTo>
                  <a:pt x="141" y="155"/>
                </a:lnTo>
                <a:close/>
                <a:moveTo>
                  <a:pt x="155" y="110"/>
                </a:moveTo>
                <a:cubicBezTo>
                  <a:pt x="136" y="110"/>
                  <a:pt x="136" y="110"/>
                  <a:pt x="136" y="110"/>
                </a:cubicBezTo>
                <a:cubicBezTo>
                  <a:pt x="136" y="91"/>
                  <a:pt x="136" y="91"/>
                  <a:pt x="136" y="91"/>
                </a:cubicBezTo>
                <a:cubicBezTo>
                  <a:pt x="155" y="91"/>
                  <a:pt x="155" y="91"/>
                  <a:pt x="155" y="91"/>
                </a:cubicBezTo>
                <a:lnTo>
                  <a:pt x="155" y="110"/>
                </a:lnTo>
                <a:close/>
                <a:moveTo>
                  <a:pt x="155" y="86"/>
                </a:moveTo>
                <a:cubicBezTo>
                  <a:pt x="136" y="86"/>
                  <a:pt x="136" y="86"/>
                  <a:pt x="136" y="86"/>
                </a:cubicBezTo>
                <a:cubicBezTo>
                  <a:pt x="136" y="67"/>
                  <a:pt x="136" y="67"/>
                  <a:pt x="136" y="67"/>
                </a:cubicBezTo>
                <a:cubicBezTo>
                  <a:pt x="155" y="67"/>
                  <a:pt x="155" y="67"/>
                  <a:pt x="155" y="67"/>
                </a:cubicBezTo>
                <a:lnTo>
                  <a:pt x="155" y="86"/>
                </a:lnTo>
                <a:close/>
                <a:moveTo>
                  <a:pt x="155" y="62"/>
                </a:moveTo>
                <a:cubicBezTo>
                  <a:pt x="136" y="62"/>
                  <a:pt x="136" y="62"/>
                  <a:pt x="136" y="62"/>
                </a:cubicBezTo>
                <a:cubicBezTo>
                  <a:pt x="136" y="43"/>
                  <a:pt x="136" y="43"/>
                  <a:pt x="136" y="43"/>
                </a:cubicBezTo>
                <a:cubicBezTo>
                  <a:pt x="155" y="43"/>
                  <a:pt x="155" y="43"/>
                  <a:pt x="155" y="43"/>
                </a:cubicBezTo>
                <a:lnTo>
                  <a:pt x="155" y="62"/>
                </a:lnTo>
                <a:close/>
                <a:moveTo>
                  <a:pt x="155" y="38"/>
                </a:moveTo>
                <a:cubicBezTo>
                  <a:pt x="136" y="38"/>
                  <a:pt x="136" y="38"/>
                  <a:pt x="136" y="38"/>
                </a:cubicBezTo>
                <a:cubicBezTo>
                  <a:pt x="136" y="19"/>
                  <a:pt x="136" y="19"/>
                  <a:pt x="136" y="19"/>
                </a:cubicBezTo>
                <a:cubicBezTo>
                  <a:pt x="155" y="19"/>
                  <a:pt x="155" y="19"/>
                  <a:pt x="155" y="19"/>
                </a:cubicBezTo>
                <a:lnTo>
                  <a:pt x="155" y="38"/>
                </a:lnTo>
                <a:close/>
                <a:moveTo>
                  <a:pt x="47" y="24"/>
                </a:moveTo>
                <a:cubicBezTo>
                  <a:pt x="40" y="24"/>
                  <a:pt x="40" y="24"/>
                  <a:pt x="40" y="24"/>
                </a:cubicBezTo>
                <a:cubicBezTo>
                  <a:pt x="40" y="16"/>
                  <a:pt x="40" y="16"/>
                  <a:pt x="40" y="16"/>
                </a:cubicBezTo>
                <a:cubicBezTo>
                  <a:pt x="40" y="15"/>
                  <a:pt x="38" y="14"/>
                  <a:pt x="37" y="14"/>
                </a:cubicBezTo>
                <a:cubicBezTo>
                  <a:pt x="27" y="14"/>
                  <a:pt x="27" y="14"/>
                  <a:pt x="27" y="14"/>
                </a:cubicBezTo>
                <a:cubicBezTo>
                  <a:pt x="25" y="14"/>
                  <a:pt x="24" y="15"/>
                  <a:pt x="24" y="16"/>
                </a:cubicBezTo>
                <a:cubicBezTo>
                  <a:pt x="24" y="24"/>
                  <a:pt x="24" y="24"/>
                  <a:pt x="24" y="24"/>
                </a:cubicBezTo>
                <a:cubicBezTo>
                  <a:pt x="16" y="24"/>
                  <a:pt x="16" y="24"/>
                  <a:pt x="16" y="24"/>
                </a:cubicBezTo>
                <a:cubicBezTo>
                  <a:pt x="15" y="24"/>
                  <a:pt x="14" y="25"/>
                  <a:pt x="14" y="27"/>
                </a:cubicBezTo>
                <a:cubicBezTo>
                  <a:pt x="14" y="37"/>
                  <a:pt x="14" y="37"/>
                  <a:pt x="14" y="37"/>
                </a:cubicBezTo>
                <a:cubicBezTo>
                  <a:pt x="14" y="38"/>
                  <a:pt x="15" y="40"/>
                  <a:pt x="16" y="40"/>
                </a:cubicBezTo>
                <a:cubicBezTo>
                  <a:pt x="24" y="40"/>
                  <a:pt x="24" y="40"/>
                  <a:pt x="24" y="40"/>
                </a:cubicBezTo>
                <a:cubicBezTo>
                  <a:pt x="24" y="47"/>
                  <a:pt x="24" y="47"/>
                  <a:pt x="24" y="47"/>
                </a:cubicBezTo>
                <a:cubicBezTo>
                  <a:pt x="24" y="49"/>
                  <a:pt x="25" y="50"/>
                  <a:pt x="27" y="50"/>
                </a:cubicBezTo>
                <a:cubicBezTo>
                  <a:pt x="37" y="50"/>
                  <a:pt x="37" y="50"/>
                  <a:pt x="37" y="50"/>
                </a:cubicBezTo>
                <a:cubicBezTo>
                  <a:pt x="38" y="50"/>
                  <a:pt x="40" y="49"/>
                  <a:pt x="40" y="47"/>
                </a:cubicBezTo>
                <a:cubicBezTo>
                  <a:pt x="40" y="40"/>
                  <a:pt x="40" y="40"/>
                  <a:pt x="40" y="40"/>
                </a:cubicBezTo>
                <a:cubicBezTo>
                  <a:pt x="47" y="40"/>
                  <a:pt x="47" y="40"/>
                  <a:pt x="47" y="40"/>
                </a:cubicBezTo>
                <a:cubicBezTo>
                  <a:pt x="49" y="40"/>
                  <a:pt x="50" y="38"/>
                  <a:pt x="50" y="37"/>
                </a:cubicBezTo>
                <a:cubicBezTo>
                  <a:pt x="50" y="27"/>
                  <a:pt x="50" y="27"/>
                  <a:pt x="50" y="27"/>
                </a:cubicBezTo>
                <a:cubicBezTo>
                  <a:pt x="50" y="25"/>
                  <a:pt x="49" y="24"/>
                  <a:pt x="47" y="24"/>
                </a:cubicBezTo>
                <a:close/>
                <a:moveTo>
                  <a:pt x="45" y="34"/>
                </a:moveTo>
                <a:cubicBezTo>
                  <a:pt x="37" y="34"/>
                  <a:pt x="37" y="34"/>
                  <a:pt x="37" y="34"/>
                </a:cubicBezTo>
                <a:cubicBezTo>
                  <a:pt x="36" y="34"/>
                  <a:pt x="34" y="36"/>
                  <a:pt x="34" y="37"/>
                </a:cubicBezTo>
                <a:cubicBezTo>
                  <a:pt x="34" y="45"/>
                  <a:pt x="34" y="45"/>
                  <a:pt x="34" y="45"/>
                </a:cubicBezTo>
                <a:cubicBezTo>
                  <a:pt x="29" y="45"/>
                  <a:pt x="29" y="45"/>
                  <a:pt x="29" y="45"/>
                </a:cubicBezTo>
                <a:cubicBezTo>
                  <a:pt x="29" y="37"/>
                  <a:pt x="29" y="37"/>
                  <a:pt x="29" y="37"/>
                </a:cubicBezTo>
                <a:cubicBezTo>
                  <a:pt x="29" y="36"/>
                  <a:pt x="28" y="34"/>
                  <a:pt x="27" y="34"/>
                </a:cubicBezTo>
                <a:cubicBezTo>
                  <a:pt x="19" y="34"/>
                  <a:pt x="19" y="34"/>
                  <a:pt x="19" y="34"/>
                </a:cubicBezTo>
                <a:cubicBezTo>
                  <a:pt x="19" y="29"/>
                  <a:pt x="19" y="29"/>
                  <a:pt x="19" y="29"/>
                </a:cubicBezTo>
                <a:cubicBezTo>
                  <a:pt x="27" y="29"/>
                  <a:pt x="27" y="29"/>
                  <a:pt x="27" y="29"/>
                </a:cubicBezTo>
                <a:cubicBezTo>
                  <a:pt x="28" y="29"/>
                  <a:pt x="29" y="28"/>
                  <a:pt x="29" y="27"/>
                </a:cubicBezTo>
                <a:cubicBezTo>
                  <a:pt x="29" y="19"/>
                  <a:pt x="29" y="19"/>
                  <a:pt x="29" y="19"/>
                </a:cubicBezTo>
                <a:cubicBezTo>
                  <a:pt x="34" y="19"/>
                  <a:pt x="34" y="19"/>
                  <a:pt x="34" y="19"/>
                </a:cubicBezTo>
                <a:cubicBezTo>
                  <a:pt x="34" y="27"/>
                  <a:pt x="34" y="27"/>
                  <a:pt x="34" y="27"/>
                </a:cubicBezTo>
                <a:cubicBezTo>
                  <a:pt x="34" y="28"/>
                  <a:pt x="36" y="29"/>
                  <a:pt x="37" y="29"/>
                </a:cubicBezTo>
                <a:cubicBezTo>
                  <a:pt x="45" y="29"/>
                  <a:pt x="45" y="29"/>
                  <a:pt x="45" y="29"/>
                </a:cubicBezTo>
                <a:cubicBezTo>
                  <a:pt x="45" y="34"/>
                  <a:pt x="45" y="34"/>
                  <a:pt x="45" y="3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55"/>
          <p:cNvSpPr txBox="1"/>
          <p:nvPr/>
        </p:nvSpPr>
        <p:spPr>
          <a:xfrm>
            <a:off x="6847200" y="0"/>
            <a:ext cx="19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sz="1000">
                <a:solidFill>
                  <a:srgbClr val="434343"/>
                </a:solidFill>
                <a:latin typeface="Montserrat"/>
                <a:ea typeface="Montserrat"/>
                <a:cs typeface="Montserrat"/>
                <a:sym typeface="Montserrat"/>
              </a:rPr>
              <a:t>5. 최종 목표</a:t>
            </a:r>
            <a:endParaRPr sz="1000">
              <a:solidFill>
                <a:srgbClr val="43434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9" name="Shape 619"/>
        <p:cNvGrpSpPr/>
        <p:nvPr/>
      </p:nvGrpSpPr>
      <p:grpSpPr>
        <a:xfrm>
          <a:off x="0" y="0"/>
          <a:ext cx="0" cy="0"/>
          <a:chOff x="0" y="0"/>
          <a:chExt cx="0" cy="0"/>
        </a:xfrm>
      </p:grpSpPr>
      <p:sp>
        <p:nvSpPr>
          <p:cNvPr id="620" name="Google Shape;620;p56"/>
          <p:cNvSpPr txBox="1"/>
          <p:nvPr/>
        </p:nvSpPr>
        <p:spPr>
          <a:xfrm>
            <a:off x="294275" y="4357700"/>
            <a:ext cx="4321500" cy="6087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800"/>
              <a:buFont typeface="Arial"/>
              <a:buNone/>
            </a:pPr>
            <a:r>
              <a:rPr lang="ko" sz="1000">
                <a:solidFill>
                  <a:schemeClr val="dk1"/>
                </a:solidFill>
                <a:latin typeface="Open Sans"/>
                <a:ea typeface="Open Sans"/>
                <a:cs typeface="Open Sans"/>
                <a:sym typeface="Open Sans"/>
              </a:rPr>
              <a:t>중간발표 </a:t>
            </a:r>
            <a:endParaRPr sz="10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800"/>
              <a:buFont typeface="Arial"/>
              <a:buNone/>
            </a:pPr>
            <a:r>
              <a:rPr lang="ko" sz="1000">
                <a:solidFill>
                  <a:schemeClr val="dk1"/>
                </a:solidFill>
                <a:latin typeface="Open Sans"/>
                <a:ea typeface="Open Sans"/>
                <a:cs typeface="Open Sans"/>
                <a:sym typeface="Open Sans"/>
              </a:rPr>
              <a:t>팀 16조  : </a:t>
            </a:r>
            <a:r>
              <a:rPr b="0" i="0" lang="ko" sz="1000" u="none" cap="none" strike="noStrike">
                <a:solidFill>
                  <a:schemeClr val="dk1"/>
                </a:solidFill>
                <a:latin typeface="Open Sans"/>
                <a:ea typeface="Open Sans"/>
                <a:cs typeface="Open Sans"/>
                <a:sym typeface="Open Sans"/>
              </a:rPr>
              <a:t> </a:t>
            </a:r>
            <a:r>
              <a:rPr lang="ko" sz="1000">
                <a:solidFill>
                  <a:schemeClr val="dk1"/>
                </a:solidFill>
                <a:latin typeface="Open Sans"/>
                <a:ea typeface="Open Sans"/>
                <a:cs typeface="Open Sans"/>
                <a:sym typeface="Open Sans"/>
              </a:rPr>
              <a:t>장원준, 이재영, 정채원, 임혜진, 이수혁, 권세건, 배진우</a:t>
            </a:r>
            <a:endParaRPr sz="10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rgbClr val="000000"/>
              </a:buClr>
              <a:buSzPts val="800"/>
              <a:buFont typeface="Arial"/>
              <a:buNone/>
            </a:pPr>
            <a:r>
              <a:rPr lang="ko" sz="1000">
                <a:solidFill>
                  <a:schemeClr val="dk1"/>
                </a:solidFill>
                <a:latin typeface="Open Sans"/>
                <a:ea typeface="Open Sans"/>
                <a:cs typeface="Open Sans"/>
                <a:sym typeface="Open Sans"/>
              </a:rPr>
              <a:t>산학기관 : 서울대학교병원 융합의학과 김광수 교수, 양선아 연구원, 강동균 연구원</a:t>
            </a:r>
            <a:endParaRPr sz="1000">
              <a:solidFill>
                <a:schemeClr val="dk1"/>
              </a:solidFill>
              <a:latin typeface="Open Sans"/>
              <a:ea typeface="Open Sans"/>
              <a:cs typeface="Open Sans"/>
              <a:sym typeface="Open Sans"/>
            </a:endParaRPr>
          </a:p>
        </p:txBody>
      </p:sp>
      <p:sp>
        <p:nvSpPr>
          <p:cNvPr id="621" name="Google Shape;621;p56"/>
          <p:cNvSpPr txBox="1"/>
          <p:nvPr/>
        </p:nvSpPr>
        <p:spPr>
          <a:xfrm>
            <a:off x="2901300" y="1779900"/>
            <a:ext cx="3341400" cy="1583700"/>
          </a:xfrm>
          <a:prstGeom prst="rect">
            <a:avLst/>
          </a:prstGeom>
          <a:noFill/>
          <a:ln>
            <a:noFill/>
          </a:ln>
          <a:effectLst>
            <a:outerShdw blurRad="762000" rotWithShape="0" algn="t" dir="5400000" dist="381000">
              <a:srgbClr val="000000">
                <a:alpha val="29409"/>
              </a:srgbClr>
            </a:outerShdw>
          </a:effectLst>
        </p:spPr>
        <p:txBody>
          <a:bodyPr anchorCtr="0" anchor="t" bIns="34275" lIns="68575" spcFirstLastPara="1" rIns="68575" wrap="square" tIns="34275">
            <a:spAutoFit/>
          </a:bodyPr>
          <a:lstStyle/>
          <a:p>
            <a:pPr indent="0" lvl="0" marL="0" marR="0" rtl="0" algn="ctr">
              <a:lnSpc>
                <a:spcPct val="80000"/>
              </a:lnSpc>
              <a:spcBef>
                <a:spcPts val="0"/>
              </a:spcBef>
              <a:spcAft>
                <a:spcPts val="0"/>
              </a:spcAft>
              <a:buClr>
                <a:schemeClr val="dk1"/>
              </a:buClr>
              <a:buSzPts val="4100"/>
              <a:buFont typeface="Montserrat Black"/>
              <a:buNone/>
            </a:pPr>
            <a:r>
              <a:rPr b="1" i="0" lang="ko" sz="4100" u="none" cap="none" strike="noStrike">
                <a:solidFill>
                  <a:schemeClr val="accent1"/>
                </a:solidFill>
                <a:latin typeface="Montserrat Black"/>
                <a:ea typeface="Montserrat Black"/>
                <a:cs typeface="Montserrat Black"/>
                <a:sym typeface="Montserrat Black"/>
              </a:rPr>
              <a:t>Thank you.</a:t>
            </a:r>
            <a:endParaRPr b="1" i="0" sz="4100" u="none" cap="none" strike="noStrike">
              <a:solidFill>
                <a:schemeClr val="accent1"/>
              </a:solidFill>
              <a:latin typeface="Montserrat Black"/>
              <a:ea typeface="Montserrat Black"/>
              <a:cs typeface="Montserrat Black"/>
              <a:sym typeface="Montserrat Black"/>
            </a:endParaRPr>
          </a:p>
          <a:p>
            <a:pPr indent="0" lvl="0" marL="0" marR="0" rtl="0" algn="ctr">
              <a:lnSpc>
                <a:spcPct val="80000"/>
              </a:lnSpc>
              <a:spcBef>
                <a:spcPts val="0"/>
              </a:spcBef>
              <a:spcAft>
                <a:spcPts val="0"/>
              </a:spcAft>
              <a:buClr>
                <a:schemeClr val="dk1"/>
              </a:buClr>
              <a:buSzPts val="4100"/>
              <a:buFont typeface="Montserrat Black"/>
              <a:buNone/>
            </a:pPr>
            <a:r>
              <a:t/>
            </a:r>
            <a:endParaRPr b="1" sz="4100">
              <a:solidFill>
                <a:schemeClr val="accent1"/>
              </a:solidFill>
              <a:latin typeface="Montserrat Black"/>
              <a:ea typeface="Montserrat Black"/>
              <a:cs typeface="Montserrat Black"/>
              <a:sym typeface="Montserrat Black"/>
            </a:endParaRPr>
          </a:p>
          <a:p>
            <a:pPr indent="0" lvl="0" marL="0" marR="0" rtl="0" algn="ctr">
              <a:lnSpc>
                <a:spcPct val="80000"/>
              </a:lnSpc>
              <a:spcBef>
                <a:spcPts val="0"/>
              </a:spcBef>
              <a:spcAft>
                <a:spcPts val="0"/>
              </a:spcAft>
              <a:buClr>
                <a:schemeClr val="dk1"/>
              </a:buClr>
              <a:buSzPts val="4100"/>
              <a:buFont typeface="Montserrat Black"/>
              <a:buNone/>
            </a:pPr>
            <a:r>
              <a:rPr b="1" lang="ko" sz="4100">
                <a:solidFill>
                  <a:srgbClr val="101218"/>
                </a:solidFill>
                <a:latin typeface="Montserrat Black"/>
                <a:ea typeface="Montserrat Black"/>
                <a:cs typeface="Montserrat Black"/>
                <a:sym typeface="Montserrat Black"/>
              </a:rPr>
              <a:t>Q&amp;A</a:t>
            </a:r>
            <a:endParaRPr b="1" sz="4100">
              <a:solidFill>
                <a:srgbClr val="101218"/>
              </a:solidFill>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25"/>
          <p:cNvSpPr/>
          <p:nvPr/>
        </p:nvSpPr>
        <p:spPr>
          <a:xfrm>
            <a:off x="6130525" y="1366275"/>
            <a:ext cx="2235900" cy="25767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17" name="Google Shape;117;p25"/>
          <p:cNvSpPr/>
          <p:nvPr/>
        </p:nvSpPr>
        <p:spPr>
          <a:xfrm>
            <a:off x="3475175" y="1366275"/>
            <a:ext cx="2235900" cy="26319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18" name="Google Shape;118;p25"/>
          <p:cNvSpPr/>
          <p:nvPr/>
        </p:nvSpPr>
        <p:spPr>
          <a:xfrm>
            <a:off x="819825" y="1421475"/>
            <a:ext cx="2235900" cy="2576700"/>
          </a:xfrm>
          <a:prstGeom prst="roundRect">
            <a:avLst>
              <a:gd fmla="val 16667" name="adj"/>
            </a:avLst>
          </a:prstGeom>
          <a:solidFill>
            <a:srgbClr val="F3F3F3"/>
          </a:solidFill>
          <a:ln>
            <a:noFill/>
          </a:ln>
        </p:spPr>
        <p:txBody>
          <a:bodyPr anchorCtr="0" anchor="ctr" bIns="34275" lIns="68575" spcFirstLastPara="1" rIns="68575" wrap="square" tIns="3427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19" name="Google Shape;119;p25"/>
          <p:cNvSpPr txBox="1"/>
          <p:nvPr/>
        </p:nvSpPr>
        <p:spPr>
          <a:xfrm>
            <a:off x="1092935" y="2565602"/>
            <a:ext cx="1585500" cy="10176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2000">
                <a:solidFill>
                  <a:schemeClr val="dk1"/>
                </a:solidFill>
                <a:latin typeface="Open Sans"/>
                <a:ea typeface="Open Sans"/>
                <a:cs typeface="Open Sans"/>
                <a:sym typeface="Open Sans"/>
              </a:rPr>
              <a:t>정보 발견</a:t>
            </a:r>
            <a:r>
              <a:rPr b="1" i="0" lang="ko" sz="2000" u="none" cap="none" strike="noStrike">
                <a:solidFill>
                  <a:schemeClr val="dk1"/>
                </a:solidFill>
                <a:latin typeface="Open Sans"/>
                <a:ea typeface="Open Sans"/>
                <a:cs typeface="Open Sans"/>
                <a:sym typeface="Open Sans"/>
              </a:rPr>
              <a:t> </a:t>
            </a:r>
            <a:endParaRPr b="0" i="0" sz="2000" u="none" cap="none" strike="noStrike">
              <a:solidFill>
                <a:srgbClr val="000000"/>
              </a:solidFill>
              <a:latin typeface="Arial"/>
              <a:ea typeface="Arial"/>
              <a:cs typeface="Arial"/>
              <a:sym typeface="Arial"/>
            </a:endParaRPr>
          </a:p>
          <a:p>
            <a:pPr indent="0" lvl="0" marL="0" marR="0" rtl="0" algn="l">
              <a:lnSpc>
                <a:spcPct val="130000"/>
              </a:lnSpc>
              <a:spcBef>
                <a:spcPts val="800"/>
              </a:spcBef>
              <a:spcAft>
                <a:spcPts val="0"/>
              </a:spcAft>
              <a:buClr>
                <a:srgbClr val="000000"/>
              </a:buClr>
              <a:buSzPts val="800"/>
              <a:buFont typeface="Arial"/>
              <a:buNone/>
            </a:pPr>
            <a:r>
              <a:rPr lang="ko" sz="1300">
                <a:solidFill>
                  <a:schemeClr val="dk1"/>
                </a:solidFill>
                <a:latin typeface="Open Sans"/>
                <a:ea typeface="Open Sans"/>
                <a:cs typeface="Open Sans"/>
                <a:sym typeface="Open Sans"/>
              </a:rPr>
              <a:t>의미 있는 정보와 새로운 </a:t>
            </a:r>
            <a:br>
              <a:rPr lang="ko" sz="1300">
                <a:solidFill>
                  <a:schemeClr val="dk1"/>
                </a:solidFill>
                <a:latin typeface="Open Sans"/>
                <a:ea typeface="Open Sans"/>
                <a:cs typeface="Open Sans"/>
                <a:sym typeface="Open Sans"/>
              </a:rPr>
            </a:br>
            <a:r>
              <a:rPr lang="ko" sz="1300">
                <a:solidFill>
                  <a:schemeClr val="dk1"/>
                </a:solidFill>
                <a:latin typeface="Open Sans"/>
                <a:ea typeface="Open Sans"/>
                <a:cs typeface="Open Sans"/>
                <a:sym typeface="Open Sans"/>
              </a:rPr>
              <a:t>의학 지식 발견의 과정</a:t>
            </a:r>
            <a:endParaRPr b="0" i="0" sz="1600" u="none" cap="none" strike="noStrike">
              <a:solidFill>
                <a:srgbClr val="000000"/>
              </a:solidFill>
              <a:latin typeface="Arial"/>
              <a:ea typeface="Arial"/>
              <a:cs typeface="Arial"/>
              <a:sym typeface="Arial"/>
            </a:endParaRPr>
          </a:p>
        </p:txBody>
      </p:sp>
      <p:sp>
        <p:nvSpPr>
          <p:cNvPr id="120" name="Google Shape;120;p25"/>
          <p:cNvSpPr txBox="1"/>
          <p:nvPr/>
        </p:nvSpPr>
        <p:spPr>
          <a:xfrm>
            <a:off x="6323276" y="2546650"/>
            <a:ext cx="1840200" cy="10176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2000">
                <a:solidFill>
                  <a:schemeClr val="dk1"/>
                </a:solidFill>
                <a:latin typeface="Open Sans"/>
                <a:ea typeface="Open Sans"/>
                <a:cs typeface="Open Sans"/>
                <a:sym typeface="Open Sans"/>
              </a:rPr>
              <a:t>데이터 규모</a:t>
            </a:r>
            <a:r>
              <a:rPr b="1" i="0" lang="ko" sz="2000" u="none" cap="none" strike="noStrike">
                <a:solidFill>
                  <a:schemeClr val="dk1"/>
                </a:solidFill>
                <a:latin typeface="Open Sans"/>
                <a:ea typeface="Open Sans"/>
                <a:cs typeface="Open Sans"/>
                <a:sym typeface="Open Sans"/>
              </a:rPr>
              <a:t> </a:t>
            </a:r>
            <a:endParaRPr b="0" i="0" sz="2000" u="none" cap="none" strike="noStrike">
              <a:solidFill>
                <a:srgbClr val="000000"/>
              </a:solidFill>
              <a:latin typeface="Arial"/>
              <a:ea typeface="Arial"/>
              <a:cs typeface="Arial"/>
              <a:sym typeface="Arial"/>
            </a:endParaRPr>
          </a:p>
          <a:p>
            <a:pPr indent="0" lvl="0" marL="0" marR="0" rtl="0" algn="l">
              <a:lnSpc>
                <a:spcPct val="130000"/>
              </a:lnSpc>
              <a:spcBef>
                <a:spcPts val="800"/>
              </a:spcBef>
              <a:spcAft>
                <a:spcPts val="0"/>
              </a:spcAft>
              <a:buClr>
                <a:srgbClr val="000000"/>
              </a:buClr>
              <a:buSzPts val="800"/>
              <a:buFont typeface="Arial"/>
              <a:buNone/>
            </a:pPr>
            <a:r>
              <a:rPr lang="ko" sz="1300">
                <a:solidFill>
                  <a:schemeClr val="dk1"/>
                </a:solidFill>
                <a:latin typeface="Open Sans"/>
                <a:ea typeface="Open Sans"/>
                <a:cs typeface="Open Sans"/>
                <a:sym typeface="Open Sans"/>
              </a:rPr>
              <a:t>수백만 명 대상 분석 가능, </a:t>
            </a:r>
            <a:br>
              <a:rPr lang="ko" sz="1300">
                <a:solidFill>
                  <a:schemeClr val="dk1"/>
                </a:solidFill>
                <a:latin typeface="Open Sans"/>
                <a:ea typeface="Open Sans"/>
                <a:cs typeface="Open Sans"/>
                <a:sym typeface="Open Sans"/>
              </a:rPr>
            </a:br>
            <a:r>
              <a:rPr lang="ko" sz="1300">
                <a:solidFill>
                  <a:schemeClr val="dk1"/>
                </a:solidFill>
                <a:latin typeface="Open Sans"/>
                <a:ea typeface="Open Sans"/>
                <a:cs typeface="Open Sans"/>
                <a:sym typeface="Open Sans"/>
              </a:rPr>
              <a:t>연구 신뢰도 및 파급력 증대</a:t>
            </a:r>
            <a:endParaRPr b="0" i="0" sz="1600" u="none" cap="none" strike="noStrike">
              <a:solidFill>
                <a:srgbClr val="000000"/>
              </a:solidFill>
              <a:latin typeface="Arial"/>
              <a:ea typeface="Arial"/>
              <a:cs typeface="Arial"/>
              <a:sym typeface="Arial"/>
            </a:endParaRPr>
          </a:p>
        </p:txBody>
      </p:sp>
      <p:sp>
        <p:nvSpPr>
          <p:cNvPr id="121" name="Google Shape;121;p25"/>
          <p:cNvSpPr txBox="1"/>
          <p:nvPr/>
        </p:nvSpPr>
        <p:spPr>
          <a:xfrm>
            <a:off x="3708100" y="2576175"/>
            <a:ext cx="1840200" cy="10176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0"/>
              </a:spcBef>
              <a:spcAft>
                <a:spcPts val="0"/>
              </a:spcAft>
              <a:buClr>
                <a:srgbClr val="000000"/>
              </a:buClr>
              <a:buSzPts val="1100"/>
              <a:buFont typeface="Arial"/>
              <a:buNone/>
            </a:pPr>
            <a:r>
              <a:rPr b="1" lang="ko" sz="2000">
                <a:solidFill>
                  <a:schemeClr val="dk1"/>
                </a:solidFill>
                <a:latin typeface="Open Sans"/>
                <a:ea typeface="Open Sans"/>
                <a:cs typeface="Open Sans"/>
                <a:sym typeface="Open Sans"/>
              </a:rPr>
              <a:t>목적</a:t>
            </a:r>
            <a:endParaRPr b="0" i="0" sz="2000" u="none" cap="none" strike="noStrike">
              <a:solidFill>
                <a:srgbClr val="000000"/>
              </a:solidFill>
              <a:latin typeface="Arial"/>
              <a:ea typeface="Arial"/>
              <a:cs typeface="Arial"/>
              <a:sym typeface="Arial"/>
            </a:endParaRPr>
          </a:p>
          <a:p>
            <a:pPr indent="0" lvl="0" marL="0" marR="0" rtl="0" algn="l">
              <a:lnSpc>
                <a:spcPct val="130000"/>
              </a:lnSpc>
              <a:spcBef>
                <a:spcPts val="800"/>
              </a:spcBef>
              <a:spcAft>
                <a:spcPts val="0"/>
              </a:spcAft>
              <a:buClr>
                <a:srgbClr val="000000"/>
              </a:buClr>
              <a:buSzPts val="800"/>
              <a:buFont typeface="Arial"/>
              <a:buNone/>
            </a:pPr>
            <a:r>
              <a:rPr lang="ko" sz="1300">
                <a:solidFill>
                  <a:schemeClr val="dk1"/>
                </a:solidFill>
                <a:latin typeface="Open Sans"/>
                <a:ea typeface="Open Sans"/>
                <a:cs typeface="Open Sans"/>
                <a:sym typeface="Open Sans"/>
              </a:rPr>
              <a:t>질병 패턴 이해, 치료법 효과 검증, 예측 모델 개발 등</a:t>
            </a:r>
            <a:endParaRPr b="0" i="0" sz="1300" u="none" cap="none" strike="noStrike">
              <a:solidFill>
                <a:srgbClr val="000000"/>
              </a:solidFill>
              <a:latin typeface="Arial"/>
              <a:ea typeface="Arial"/>
              <a:cs typeface="Arial"/>
              <a:sym typeface="Arial"/>
            </a:endParaRPr>
          </a:p>
        </p:txBody>
      </p:sp>
      <p:sp>
        <p:nvSpPr>
          <p:cNvPr id="122" name="Google Shape;122;p25"/>
          <p:cNvSpPr/>
          <p:nvPr/>
        </p:nvSpPr>
        <p:spPr>
          <a:xfrm>
            <a:off x="6323285"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bl"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123" name="Google Shape;123;p25"/>
          <p:cNvSpPr/>
          <p:nvPr/>
        </p:nvSpPr>
        <p:spPr>
          <a:xfrm>
            <a:off x="1117873" y="1671012"/>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highlight>
                <a:schemeClr val="lt2"/>
              </a:highlight>
              <a:latin typeface="Open Sans"/>
              <a:ea typeface="Open Sans"/>
              <a:cs typeface="Open Sans"/>
              <a:sym typeface="Open Sans"/>
            </a:endParaRPr>
          </a:p>
        </p:txBody>
      </p:sp>
      <p:sp>
        <p:nvSpPr>
          <p:cNvPr id="124" name="Google Shape;124;p25"/>
          <p:cNvSpPr/>
          <p:nvPr/>
        </p:nvSpPr>
        <p:spPr>
          <a:xfrm>
            <a:off x="1327953" y="1881088"/>
            <a:ext cx="217332" cy="217334"/>
          </a:xfrm>
          <a:custGeom>
            <a:rect b="b" l="l" r="r" t="t"/>
            <a:pathLst>
              <a:path extrusionOk="0" h="144" w="144">
                <a:moveTo>
                  <a:pt x="56" y="112"/>
                </a:moveTo>
                <a:cubicBezTo>
                  <a:pt x="70" y="112"/>
                  <a:pt x="82" y="107"/>
                  <a:pt x="92" y="99"/>
                </a:cubicBezTo>
                <a:cubicBezTo>
                  <a:pt x="135" y="142"/>
                  <a:pt x="135" y="142"/>
                  <a:pt x="135" y="142"/>
                </a:cubicBezTo>
                <a:cubicBezTo>
                  <a:pt x="136" y="143"/>
                  <a:pt x="137" y="144"/>
                  <a:pt x="139" y="144"/>
                </a:cubicBezTo>
                <a:cubicBezTo>
                  <a:pt x="140" y="144"/>
                  <a:pt x="141" y="143"/>
                  <a:pt x="142" y="142"/>
                </a:cubicBezTo>
                <a:cubicBezTo>
                  <a:pt x="144" y="140"/>
                  <a:pt x="144" y="137"/>
                  <a:pt x="142" y="135"/>
                </a:cubicBezTo>
                <a:cubicBezTo>
                  <a:pt x="99" y="92"/>
                  <a:pt x="99" y="92"/>
                  <a:pt x="99" y="92"/>
                </a:cubicBezTo>
                <a:cubicBezTo>
                  <a:pt x="107" y="82"/>
                  <a:pt x="112" y="69"/>
                  <a:pt x="112" y="56"/>
                </a:cubicBezTo>
                <a:cubicBezTo>
                  <a:pt x="112" y="25"/>
                  <a:pt x="87" y="0"/>
                  <a:pt x="56" y="0"/>
                </a:cubicBezTo>
                <a:cubicBezTo>
                  <a:pt x="25" y="0"/>
                  <a:pt x="0" y="25"/>
                  <a:pt x="0" y="56"/>
                </a:cubicBezTo>
                <a:cubicBezTo>
                  <a:pt x="0" y="87"/>
                  <a:pt x="25" y="112"/>
                  <a:pt x="56" y="112"/>
                </a:cubicBezTo>
                <a:close/>
                <a:moveTo>
                  <a:pt x="56" y="10"/>
                </a:moveTo>
                <a:cubicBezTo>
                  <a:pt x="81" y="10"/>
                  <a:pt x="102" y="31"/>
                  <a:pt x="102" y="56"/>
                </a:cubicBezTo>
                <a:cubicBezTo>
                  <a:pt x="102" y="81"/>
                  <a:pt x="81" y="102"/>
                  <a:pt x="56" y="102"/>
                </a:cubicBezTo>
                <a:cubicBezTo>
                  <a:pt x="31" y="102"/>
                  <a:pt x="10" y="81"/>
                  <a:pt x="10" y="56"/>
                </a:cubicBezTo>
                <a:cubicBezTo>
                  <a:pt x="10" y="31"/>
                  <a:pt x="31" y="10"/>
                  <a:pt x="56" y="1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5"/>
          <p:cNvSpPr/>
          <p:nvPr/>
        </p:nvSpPr>
        <p:spPr>
          <a:xfrm>
            <a:off x="6507848" y="1879987"/>
            <a:ext cx="268350" cy="257425"/>
          </a:xfrm>
          <a:custGeom>
            <a:rect b="b" l="l" r="r" t="t"/>
            <a:pathLst>
              <a:path extrusionOk="0" h="160" w="145">
                <a:moveTo>
                  <a:pt x="145" y="25"/>
                </a:moveTo>
                <a:cubicBezTo>
                  <a:pt x="142" y="12"/>
                  <a:pt x="117" y="0"/>
                  <a:pt x="73" y="0"/>
                </a:cubicBezTo>
                <a:cubicBezTo>
                  <a:pt x="29" y="0"/>
                  <a:pt x="4" y="12"/>
                  <a:pt x="0" y="25"/>
                </a:cubicBezTo>
                <a:cubicBezTo>
                  <a:pt x="0" y="25"/>
                  <a:pt x="0" y="26"/>
                  <a:pt x="0" y="26"/>
                </a:cubicBezTo>
                <a:cubicBezTo>
                  <a:pt x="0" y="28"/>
                  <a:pt x="0" y="28"/>
                  <a:pt x="0" y="28"/>
                </a:cubicBezTo>
                <a:cubicBezTo>
                  <a:pt x="0" y="61"/>
                  <a:pt x="0" y="61"/>
                  <a:pt x="0" y="61"/>
                </a:cubicBezTo>
                <a:cubicBezTo>
                  <a:pt x="0" y="63"/>
                  <a:pt x="0" y="63"/>
                  <a:pt x="0" y="63"/>
                </a:cubicBezTo>
                <a:cubicBezTo>
                  <a:pt x="0" y="64"/>
                  <a:pt x="0" y="64"/>
                  <a:pt x="0" y="64"/>
                </a:cubicBezTo>
                <a:cubicBezTo>
                  <a:pt x="0" y="96"/>
                  <a:pt x="0" y="96"/>
                  <a:pt x="0" y="96"/>
                </a:cubicBezTo>
                <a:cubicBezTo>
                  <a:pt x="0" y="97"/>
                  <a:pt x="0" y="97"/>
                  <a:pt x="0" y="97"/>
                </a:cubicBezTo>
                <a:cubicBezTo>
                  <a:pt x="0" y="99"/>
                  <a:pt x="0" y="99"/>
                  <a:pt x="0" y="99"/>
                </a:cubicBezTo>
                <a:cubicBezTo>
                  <a:pt x="0" y="134"/>
                  <a:pt x="0" y="134"/>
                  <a:pt x="0" y="134"/>
                </a:cubicBezTo>
                <a:cubicBezTo>
                  <a:pt x="0" y="134"/>
                  <a:pt x="0" y="135"/>
                  <a:pt x="0" y="135"/>
                </a:cubicBezTo>
                <a:cubicBezTo>
                  <a:pt x="4" y="149"/>
                  <a:pt x="35" y="160"/>
                  <a:pt x="73" y="160"/>
                </a:cubicBezTo>
                <a:cubicBezTo>
                  <a:pt x="111" y="160"/>
                  <a:pt x="142" y="149"/>
                  <a:pt x="145" y="135"/>
                </a:cubicBezTo>
                <a:cubicBezTo>
                  <a:pt x="145" y="135"/>
                  <a:pt x="145" y="134"/>
                  <a:pt x="145" y="134"/>
                </a:cubicBezTo>
                <a:cubicBezTo>
                  <a:pt x="145" y="99"/>
                  <a:pt x="145" y="99"/>
                  <a:pt x="145" y="99"/>
                </a:cubicBezTo>
                <a:cubicBezTo>
                  <a:pt x="145" y="97"/>
                  <a:pt x="145" y="97"/>
                  <a:pt x="145" y="97"/>
                </a:cubicBezTo>
                <a:cubicBezTo>
                  <a:pt x="145" y="96"/>
                  <a:pt x="145" y="96"/>
                  <a:pt x="145" y="96"/>
                </a:cubicBezTo>
                <a:cubicBezTo>
                  <a:pt x="145" y="64"/>
                  <a:pt x="145" y="64"/>
                  <a:pt x="145" y="64"/>
                </a:cubicBezTo>
                <a:cubicBezTo>
                  <a:pt x="145" y="63"/>
                  <a:pt x="145" y="63"/>
                  <a:pt x="145" y="63"/>
                </a:cubicBezTo>
                <a:cubicBezTo>
                  <a:pt x="145" y="61"/>
                  <a:pt x="145" y="61"/>
                  <a:pt x="145" y="61"/>
                </a:cubicBezTo>
                <a:cubicBezTo>
                  <a:pt x="145" y="28"/>
                  <a:pt x="145" y="28"/>
                  <a:pt x="145" y="28"/>
                </a:cubicBezTo>
                <a:cubicBezTo>
                  <a:pt x="145" y="26"/>
                  <a:pt x="145" y="26"/>
                  <a:pt x="145" y="26"/>
                </a:cubicBezTo>
                <a:cubicBezTo>
                  <a:pt x="145" y="26"/>
                  <a:pt x="145" y="25"/>
                  <a:pt x="145" y="25"/>
                </a:cubicBezTo>
                <a:close/>
                <a:moveTo>
                  <a:pt x="139" y="99"/>
                </a:moveTo>
                <a:cubicBezTo>
                  <a:pt x="139" y="99"/>
                  <a:pt x="139" y="100"/>
                  <a:pt x="139" y="100"/>
                </a:cubicBezTo>
                <a:cubicBezTo>
                  <a:pt x="139" y="100"/>
                  <a:pt x="139" y="101"/>
                  <a:pt x="139" y="101"/>
                </a:cubicBezTo>
                <a:cubicBezTo>
                  <a:pt x="138" y="101"/>
                  <a:pt x="138" y="102"/>
                  <a:pt x="138" y="102"/>
                </a:cubicBezTo>
                <a:cubicBezTo>
                  <a:pt x="138" y="102"/>
                  <a:pt x="138" y="102"/>
                  <a:pt x="137" y="103"/>
                </a:cubicBezTo>
                <a:cubicBezTo>
                  <a:pt x="137" y="103"/>
                  <a:pt x="137" y="103"/>
                  <a:pt x="136" y="104"/>
                </a:cubicBezTo>
                <a:cubicBezTo>
                  <a:pt x="136" y="104"/>
                  <a:pt x="136" y="104"/>
                  <a:pt x="136" y="104"/>
                </a:cubicBezTo>
                <a:cubicBezTo>
                  <a:pt x="135" y="105"/>
                  <a:pt x="135" y="105"/>
                  <a:pt x="134" y="106"/>
                </a:cubicBezTo>
                <a:cubicBezTo>
                  <a:pt x="134" y="106"/>
                  <a:pt x="134" y="106"/>
                  <a:pt x="133" y="106"/>
                </a:cubicBezTo>
                <a:cubicBezTo>
                  <a:pt x="133" y="107"/>
                  <a:pt x="132" y="107"/>
                  <a:pt x="131" y="108"/>
                </a:cubicBezTo>
                <a:cubicBezTo>
                  <a:pt x="131" y="108"/>
                  <a:pt x="131" y="108"/>
                  <a:pt x="131" y="108"/>
                </a:cubicBezTo>
                <a:cubicBezTo>
                  <a:pt x="130" y="108"/>
                  <a:pt x="129" y="109"/>
                  <a:pt x="128" y="109"/>
                </a:cubicBezTo>
                <a:cubicBezTo>
                  <a:pt x="128" y="109"/>
                  <a:pt x="128" y="110"/>
                  <a:pt x="127" y="110"/>
                </a:cubicBezTo>
                <a:cubicBezTo>
                  <a:pt x="126" y="110"/>
                  <a:pt x="125" y="111"/>
                  <a:pt x="124" y="111"/>
                </a:cubicBezTo>
                <a:cubicBezTo>
                  <a:pt x="124" y="111"/>
                  <a:pt x="124" y="111"/>
                  <a:pt x="124" y="111"/>
                </a:cubicBezTo>
                <a:cubicBezTo>
                  <a:pt x="117" y="114"/>
                  <a:pt x="109" y="116"/>
                  <a:pt x="99" y="117"/>
                </a:cubicBezTo>
                <a:cubicBezTo>
                  <a:pt x="99" y="117"/>
                  <a:pt x="99" y="117"/>
                  <a:pt x="99" y="117"/>
                </a:cubicBezTo>
                <a:cubicBezTo>
                  <a:pt x="97" y="118"/>
                  <a:pt x="95" y="118"/>
                  <a:pt x="93" y="118"/>
                </a:cubicBezTo>
                <a:cubicBezTo>
                  <a:pt x="93" y="118"/>
                  <a:pt x="92" y="118"/>
                  <a:pt x="92" y="118"/>
                </a:cubicBezTo>
                <a:cubicBezTo>
                  <a:pt x="90" y="118"/>
                  <a:pt x="88" y="119"/>
                  <a:pt x="87" y="119"/>
                </a:cubicBezTo>
                <a:cubicBezTo>
                  <a:pt x="86" y="119"/>
                  <a:pt x="85" y="119"/>
                  <a:pt x="84" y="119"/>
                </a:cubicBezTo>
                <a:cubicBezTo>
                  <a:pt x="83" y="119"/>
                  <a:pt x="81" y="119"/>
                  <a:pt x="80" y="119"/>
                </a:cubicBezTo>
                <a:cubicBezTo>
                  <a:pt x="77" y="119"/>
                  <a:pt x="75" y="119"/>
                  <a:pt x="73" y="119"/>
                </a:cubicBezTo>
                <a:cubicBezTo>
                  <a:pt x="70" y="119"/>
                  <a:pt x="68" y="119"/>
                  <a:pt x="66" y="119"/>
                </a:cubicBezTo>
                <a:cubicBezTo>
                  <a:pt x="64" y="119"/>
                  <a:pt x="63" y="119"/>
                  <a:pt x="61" y="119"/>
                </a:cubicBezTo>
                <a:cubicBezTo>
                  <a:pt x="61" y="119"/>
                  <a:pt x="60" y="119"/>
                  <a:pt x="59" y="119"/>
                </a:cubicBezTo>
                <a:cubicBezTo>
                  <a:pt x="57" y="119"/>
                  <a:pt x="55" y="118"/>
                  <a:pt x="54" y="118"/>
                </a:cubicBezTo>
                <a:cubicBezTo>
                  <a:pt x="53" y="118"/>
                  <a:pt x="53" y="118"/>
                  <a:pt x="53" y="118"/>
                </a:cubicBezTo>
                <a:cubicBezTo>
                  <a:pt x="51" y="118"/>
                  <a:pt x="49" y="118"/>
                  <a:pt x="47" y="117"/>
                </a:cubicBezTo>
                <a:cubicBezTo>
                  <a:pt x="47" y="117"/>
                  <a:pt x="47" y="117"/>
                  <a:pt x="47" y="117"/>
                </a:cubicBezTo>
                <a:cubicBezTo>
                  <a:pt x="37" y="116"/>
                  <a:pt x="28" y="114"/>
                  <a:pt x="22" y="111"/>
                </a:cubicBezTo>
                <a:cubicBezTo>
                  <a:pt x="22" y="111"/>
                  <a:pt x="22" y="111"/>
                  <a:pt x="21" y="111"/>
                </a:cubicBezTo>
                <a:cubicBezTo>
                  <a:pt x="20" y="111"/>
                  <a:pt x="19" y="110"/>
                  <a:pt x="18" y="110"/>
                </a:cubicBezTo>
                <a:cubicBezTo>
                  <a:pt x="18" y="110"/>
                  <a:pt x="18" y="109"/>
                  <a:pt x="18" y="109"/>
                </a:cubicBezTo>
                <a:cubicBezTo>
                  <a:pt x="17" y="109"/>
                  <a:pt x="16" y="108"/>
                  <a:pt x="15" y="108"/>
                </a:cubicBezTo>
                <a:cubicBezTo>
                  <a:pt x="15" y="108"/>
                  <a:pt x="14" y="108"/>
                  <a:pt x="14" y="108"/>
                </a:cubicBezTo>
                <a:cubicBezTo>
                  <a:pt x="14" y="107"/>
                  <a:pt x="13" y="107"/>
                  <a:pt x="12" y="106"/>
                </a:cubicBezTo>
                <a:cubicBezTo>
                  <a:pt x="12" y="106"/>
                  <a:pt x="12" y="106"/>
                  <a:pt x="11" y="106"/>
                </a:cubicBezTo>
                <a:cubicBezTo>
                  <a:pt x="11" y="105"/>
                  <a:pt x="10" y="105"/>
                  <a:pt x="10" y="104"/>
                </a:cubicBezTo>
                <a:cubicBezTo>
                  <a:pt x="10" y="104"/>
                  <a:pt x="9" y="104"/>
                  <a:pt x="9" y="104"/>
                </a:cubicBezTo>
                <a:cubicBezTo>
                  <a:pt x="9" y="103"/>
                  <a:pt x="8" y="103"/>
                  <a:pt x="8" y="103"/>
                </a:cubicBezTo>
                <a:cubicBezTo>
                  <a:pt x="8" y="102"/>
                  <a:pt x="8" y="102"/>
                  <a:pt x="7" y="102"/>
                </a:cubicBezTo>
                <a:cubicBezTo>
                  <a:pt x="7" y="101"/>
                  <a:pt x="7" y="101"/>
                  <a:pt x="7" y="101"/>
                </a:cubicBezTo>
                <a:cubicBezTo>
                  <a:pt x="7" y="100"/>
                  <a:pt x="7" y="100"/>
                  <a:pt x="6" y="100"/>
                </a:cubicBezTo>
                <a:cubicBezTo>
                  <a:pt x="6" y="100"/>
                  <a:pt x="6" y="99"/>
                  <a:pt x="6" y="99"/>
                </a:cubicBezTo>
                <a:cubicBezTo>
                  <a:pt x="6" y="98"/>
                  <a:pt x="6" y="98"/>
                  <a:pt x="6" y="97"/>
                </a:cubicBezTo>
                <a:cubicBezTo>
                  <a:pt x="6" y="97"/>
                  <a:pt x="6" y="97"/>
                  <a:pt x="6" y="96"/>
                </a:cubicBezTo>
                <a:cubicBezTo>
                  <a:pt x="6" y="96"/>
                  <a:pt x="6" y="96"/>
                  <a:pt x="6" y="95"/>
                </a:cubicBezTo>
                <a:cubicBezTo>
                  <a:pt x="6" y="74"/>
                  <a:pt x="6" y="74"/>
                  <a:pt x="6" y="74"/>
                </a:cubicBezTo>
                <a:cubicBezTo>
                  <a:pt x="6" y="74"/>
                  <a:pt x="6" y="74"/>
                  <a:pt x="6" y="74"/>
                </a:cubicBezTo>
                <a:cubicBezTo>
                  <a:pt x="7" y="74"/>
                  <a:pt x="7" y="75"/>
                  <a:pt x="8" y="75"/>
                </a:cubicBezTo>
                <a:cubicBezTo>
                  <a:pt x="19" y="84"/>
                  <a:pt x="41" y="90"/>
                  <a:pt x="73" y="90"/>
                </a:cubicBezTo>
                <a:cubicBezTo>
                  <a:pt x="104" y="90"/>
                  <a:pt x="126" y="84"/>
                  <a:pt x="137" y="76"/>
                </a:cubicBezTo>
                <a:cubicBezTo>
                  <a:pt x="138" y="75"/>
                  <a:pt x="139" y="74"/>
                  <a:pt x="140" y="74"/>
                </a:cubicBezTo>
                <a:cubicBezTo>
                  <a:pt x="140" y="74"/>
                  <a:pt x="140" y="74"/>
                  <a:pt x="140" y="74"/>
                </a:cubicBezTo>
                <a:cubicBezTo>
                  <a:pt x="140" y="95"/>
                  <a:pt x="140" y="95"/>
                  <a:pt x="140" y="95"/>
                </a:cubicBezTo>
                <a:cubicBezTo>
                  <a:pt x="140" y="96"/>
                  <a:pt x="139" y="96"/>
                  <a:pt x="140" y="96"/>
                </a:cubicBezTo>
                <a:cubicBezTo>
                  <a:pt x="140" y="97"/>
                  <a:pt x="140" y="97"/>
                  <a:pt x="140" y="97"/>
                </a:cubicBezTo>
                <a:cubicBezTo>
                  <a:pt x="140" y="98"/>
                  <a:pt x="140" y="98"/>
                  <a:pt x="139" y="99"/>
                </a:cubicBezTo>
                <a:close/>
                <a:moveTo>
                  <a:pt x="140" y="39"/>
                </a:moveTo>
                <a:cubicBezTo>
                  <a:pt x="140" y="60"/>
                  <a:pt x="140" y="60"/>
                  <a:pt x="140" y="60"/>
                </a:cubicBezTo>
                <a:cubicBezTo>
                  <a:pt x="140" y="61"/>
                  <a:pt x="139" y="61"/>
                  <a:pt x="140" y="62"/>
                </a:cubicBezTo>
                <a:cubicBezTo>
                  <a:pt x="140" y="62"/>
                  <a:pt x="140" y="62"/>
                  <a:pt x="140" y="63"/>
                </a:cubicBezTo>
                <a:cubicBezTo>
                  <a:pt x="140" y="63"/>
                  <a:pt x="140" y="63"/>
                  <a:pt x="139" y="64"/>
                </a:cubicBezTo>
                <a:cubicBezTo>
                  <a:pt x="139" y="64"/>
                  <a:pt x="139" y="65"/>
                  <a:pt x="139" y="65"/>
                </a:cubicBezTo>
                <a:cubicBezTo>
                  <a:pt x="139" y="65"/>
                  <a:pt x="139" y="66"/>
                  <a:pt x="139" y="66"/>
                </a:cubicBezTo>
                <a:cubicBezTo>
                  <a:pt x="138" y="66"/>
                  <a:pt x="138" y="67"/>
                  <a:pt x="138" y="67"/>
                </a:cubicBezTo>
                <a:cubicBezTo>
                  <a:pt x="138" y="67"/>
                  <a:pt x="138" y="67"/>
                  <a:pt x="137" y="68"/>
                </a:cubicBezTo>
                <a:cubicBezTo>
                  <a:pt x="137" y="68"/>
                  <a:pt x="137" y="69"/>
                  <a:pt x="136" y="69"/>
                </a:cubicBezTo>
                <a:cubicBezTo>
                  <a:pt x="136" y="69"/>
                  <a:pt x="136" y="69"/>
                  <a:pt x="136" y="70"/>
                </a:cubicBezTo>
                <a:cubicBezTo>
                  <a:pt x="135" y="70"/>
                  <a:pt x="135" y="70"/>
                  <a:pt x="134" y="71"/>
                </a:cubicBezTo>
                <a:cubicBezTo>
                  <a:pt x="134" y="71"/>
                  <a:pt x="134" y="71"/>
                  <a:pt x="133" y="71"/>
                </a:cubicBezTo>
                <a:cubicBezTo>
                  <a:pt x="133" y="72"/>
                  <a:pt x="132" y="72"/>
                  <a:pt x="131" y="73"/>
                </a:cubicBezTo>
                <a:cubicBezTo>
                  <a:pt x="131" y="73"/>
                  <a:pt x="131" y="73"/>
                  <a:pt x="131" y="73"/>
                </a:cubicBezTo>
                <a:cubicBezTo>
                  <a:pt x="130" y="74"/>
                  <a:pt x="129" y="74"/>
                  <a:pt x="128" y="74"/>
                </a:cubicBezTo>
                <a:cubicBezTo>
                  <a:pt x="128" y="75"/>
                  <a:pt x="128" y="75"/>
                  <a:pt x="127" y="75"/>
                </a:cubicBezTo>
                <a:cubicBezTo>
                  <a:pt x="126" y="75"/>
                  <a:pt x="125" y="76"/>
                  <a:pt x="124" y="76"/>
                </a:cubicBezTo>
                <a:cubicBezTo>
                  <a:pt x="124" y="76"/>
                  <a:pt x="124" y="76"/>
                  <a:pt x="124" y="76"/>
                </a:cubicBezTo>
                <a:cubicBezTo>
                  <a:pt x="117" y="79"/>
                  <a:pt x="109" y="81"/>
                  <a:pt x="99" y="83"/>
                </a:cubicBezTo>
                <a:cubicBezTo>
                  <a:pt x="99" y="83"/>
                  <a:pt x="99" y="83"/>
                  <a:pt x="99" y="83"/>
                </a:cubicBezTo>
                <a:cubicBezTo>
                  <a:pt x="97" y="83"/>
                  <a:pt x="95" y="83"/>
                  <a:pt x="93" y="83"/>
                </a:cubicBezTo>
                <a:cubicBezTo>
                  <a:pt x="93" y="83"/>
                  <a:pt x="92" y="83"/>
                  <a:pt x="92" y="83"/>
                </a:cubicBezTo>
                <a:cubicBezTo>
                  <a:pt x="90" y="84"/>
                  <a:pt x="88" y="84"/>
                  <a:pt x="87" y="84"/>
                </a:cubicBezTo>
                <a:cubicBezTo>
                  <a:pt x="86" y="84"/>
                  <a:pt x="85" y="84"/>
                  <a:pt x="84" y="84"/>
                </a:cubicBezTo>
                <a:cubicBezTo>
                  <a:pt x="83" y="84"/>
                  <a:pt x="81" y="84"/>
                  <a:pt x="80" y="84"/>
                </a:cubicBezTo>
                <a:cubicBezTo>
                  <a:pt x="77" y="84"/>
                  <a:pt x="75" y="84"/>
                  <a:pt x="73" y="84"/>
                </a:cubicBezTo>
                <a:cubicBezTo>
                  <a:pt x="70" y="84"/>
                  <a:pt x="68" y="84"/>
                  <a:pt x="66" y="84"/>
                </a:cubicBezTo>
                <a:cubicBezTo>
                  <a:pt x="64" y="84"/>
                  <a:pt x="63" y="84"/>
                  <a:pt x="61" y="84"/>
                </a:cubicBezTo>
                <a:cubicBezTo>
                  <a:pt x="61" y="84"/>
                  <a:pt x="60" y="84"/>
                  <a:pt x="59" y="84"/>
                </a:cubicBezTo>
                <a:cubicBezTo>
                  <a:pt x="57" y="84"/>
                  <a:pt x="55" y="84"/>
                  <a:pt x="54" y="83"/>
                </a:cubicBezTo>
                <a:cubicBezTo>
                  <a:pt x="53" y="83"/>
                  <a:pt x="53" y="83"/>
                  <a:pt x="53" y="83"/>
                </a:cubicBezTo>
                <a:cubicBezTo>
                  <a:pt x="51" y="83"/>
                  <a:pt x="49" y="83"/>
                  <a:pt x="47" y="83"/>
                </a:cubicBezTo>
                <a:cubicBezTo>
                  <a:pt x="47" y="83"/>
                  <a:pt x="47" y="83"/>
                  <a:pt x="47" y="83"/>
                </a:cubicBezTo>
                <a:cubicBezTo>
                  <a:pt x="37" y="81"/>
                  <a:pt x="28" y="79"/>
                  <a:pt x="22" y="76"/>
                </a:cubicBezTo>
                <a:cubicBezTo>
                  <a:pt x="22" y="76"/>
                  <a:pt x="22" y="76"/>
                  <a:pt x="21" y="76"/>
                </a:cubicBezTo>
                <a:cubicBezTo>
                  <a:pt x="20" y="76"/>
                  <a:pt x="19" y="75"/>
                  <a:pt x="18" y="75"/>
                </a:cubicBezTo>
                <a:cubicBezTo>
                  <a:pt x="18" y="75"/>
                  <a:pt x="18" y="75"/>
                  <a:pt x="18" y="74"/>
                </a:cubicBezTo>
                <a:cubicBezTo>
                  <a:pt x="17" y="74"/>
                  <a:pt x="16" y="74"/>
                  <a:pt x="15" y="73"/>
                </a:cubicBezTo>
                <a:cubicBezTo>
                  <a:pt x="15" y="73"/>
                  <a:pt x="14" y="73"/>
                  <a:pt x="14" y="73"/>
                </a:cubicBezTo>
                <a:cubicBezTo>
                  <a:pt x="14" y="72"/>
                  <a:pt x="13" y="72"/>
                  <a:pt x="12" y="71"/>
                </a:cubicBezTo>
                <a:cubicBezTo>
                  <a:pt x="12" y="71"/>
                  <a:pt x="12" y="71"/>
                  <a:pt x="11" y="71"/>
                </a:cubicBezTo>
                <a:cubicBezTo>
                  <a:pt x="11" y="70"/>
                  <a:pt x="10" y="70"/>
                  <a:pt x="10" y="70"/>
                </a:cubicBezTo>
                <a:cubicBezTo>
                  <a:pt x="10" y="69"/>
                  <a:pt x="9" y="69"/>
                  <a:pt x="9" y="69"/>
                </a:cubicBezTo>
                <a:cubicBezTo>
                  <a:pt x="9" y="69"/>
                  <a:pt x="8" y="68"/>
                  <a:pt x="8" y="68"/>
                </a:cubicBezTo>
                <a:cubicBezTo>
                  <a:pt x="8" y="67"/>
                  <a:pt x="8" y="67"/>
                  <a:pt x="7" y="67"/>
                </a:cubicBezTo>
                <a:cubicBezTo>
                  <a:pt x="7" y="67"/>
                  <a:pt x="7" y="66"/>
                  <a:pt x="7" y="66"/>
                </a:cubicBezTo>
                <a:cubicBezTo>
                  <a:pt x="7" y="66"/>
                  <a:pt x="7" y="65"/>
                  <a:pt x="6" y="65"/>
                </a:cubicBezTo>
                <a:cubicBezTo>
                  <a:pt x="6" y="65"/>
                  <a:pt x="6" y="64"/>
                  <a:pt x="6" y="64"/>
                </a:cubicBezTo>
                <a:cubicBezTo>
                  <a:pt x="6" y="63"/>
                  <a:pt x="6" y="63"/>
                  <a:pt x="6" y="63"/>
                </a:cubicBezTo>
                <a:cubicBezTo>
                  <a:pt x="6" y="62"/>
                  <a:pt x="6" y="62"/>
                  <a:pt x="6" y="62"/>
                </a:cubicBezTo>
                <a:cubicBezTo>
                  <a:pt x="6" y="61"/>
                  <a:pt x="6" y="61"/>
                  <a:pt x="6" y="60"/>
                </a:cubicBezTo>
                <a:cubicBezTo>
                  <a:pt x="6" y="39"/>
                  <a:pt x="6" y="39"/>
                  <a:pt x="6" y="39"/>
                </a:cubicBezTo>
                <a:cubicBezTo>
                  <a:pt x="6" y="39"/>
                  <a:pt x="7" y="39"/>
                  <a:pt x="7" y="40"/>
                </a:cubicBezTo>
                <a:cubicBezTo>
                  <a:pt x="7" y="40"/>
                  <a:pt x="7" y="40"/>
                  <a:pt x="8" y="40"/>
                </a:cubicBezTo>
                <a:cubicBezTo>
                  <a:pt x="8" y="41"/>
                  <a:pt x="9" y="42"/>
                  <a:pt x="10" y="42"/>
                </a:cubicBezTo>
                <a:cubicBezTo>
                  <a:pt x="11" y="42"/>
                  <a:pt x="11" y="42"/>
                  <a:pt x="11" y="43"/>
                </a:cubicBezTo>
                <a:cubicBezTo>
                  <a:pt x="12" y="43"/>
                  <a:pt x="13" y="44"/>
                  <a:pt x="14" y="44"/>
                </a:cubicBezTo>
                <a:cubicBezTo>
                  <a:pt x="14" y="44"/>
                  <a:pt x="14" y="45"/>
                  <a:pt x="15" y="45"/>
                </a:cubicBezTo>
                <a:cubicBezTo>
                  <a:pt x="16" y="45"/>
                  <a:pt x="17" y="46"/>
                  <a:pt x="18" y="46"/>
                </a:cubicBezTo>
                <a:cubicBezTo>
                  <a:pt x="18" y="46"/>
                  <a:pt x="19" y="46"/>
                  <a:pt x="19" y="47"/>
                </a:cubicBezTo>
                <a:cubicBezTo>
                  <a:pt x="20" y="47"/>
                  <a:pt x="22" y="48"/>
                  <a:pt x="23" y="48"/>
                </a:cubicBezTo>
                <a:cubicBezTo>
                  <a:pt x="24" y="48"/>
                  <a:pt x="24" y="48"/>
                  <a:pt x="24" y="49"/>
                </a:cubicBezTo>
                <a:cubicBezTo>
                  <a:pt x="26" y="49"/>
                  <a:pt x="27" y="49"/>
                  <a:pt x="28" y="50"/>
                </a:cubicBezTo>
                <a:cubicBezTo>
                  <a:pt x="29" y="50"/>
                  <a:pt x="29" y="50"/>
                  <a:pt x="29" y="50"/>
                </a:cubicBezTo>
                <a:cubicBezTo>
                  <a:pt x="31" y="51"/>
                  <a:pt x="33" y="51"/>
                  <a:pt x="35" y="52"/>
                </a:cubicBezTo>
                <a:cubicBezTo>
                  <a:pt x="35" y="52"/>
                  <a:pt x="35" y="52"/>
                  <a:pt x="36" y="52"/>
                </a:cubicBezTo>
                <a:cubicBezTo>
                  <a:pt x="37" y="52"/>
                  <a:pt x="39" y="52"/>
                  <a:pt x="41" y="53"/>
                </a:cubicBezTo>
                <a:cubicBezTo>
                  <a:pt x="41" y="53"/>
                  <a:pt x="42" y="53"/>
                  <a:pt x="42" y="53"/>
                </a:cubicBezTo>
                <a:cubicBezTo>
                  <a:pt x="44" y="53"/>
                  <a:pt x="46" y="53"/>
                  <a:pt x="47" y="54"/>
                </a:cubicBezTo>
                <a:cubicBezTo>
                  <a:pt x="48" y="54"/>
                  <a:pt x="48" y="54"/>
                  <a:pt x="49" y="54"/>
                </a:cubicBezTo>
                <a:cubicBezTo>
                  <a:pt x="51" y="54"/>
                  <a:pt x="53" y="54"/>
                  <a:pt x="56" y="55"/>
                </a:cubicBezTo>
                <a:cubicBezTo>
                  <a:pt x="56" y="55"/>
                  <a:pt x="57" y="55"/>
                  <a:pt x="57" y="55"/>
                </a:cubicBezTo>
                <a:cubicBezTo>
                  <a:pt x="59" y="55"/>
                  <a:pt x="61" y="55"/>
                  <a:pt x="63" y="55"/>
                </a:cubicBezTo>
                <a:cubicBezTo>
                  <a:pt x="64" y="55"/>
                  <a:pt x="64" y="55"/>
                  <a:pt x="65" y="55"/>
                </a:cubicBezTo>
                <a:cubicBezTo>
                  <a:pt x="68" y="55"/>
                  <a:pt x="70" y="55"/>
                  <a:pt x="73" y="55"/>
                </a:cubicBezTo>
                <a:cubicBezTo>
                  <a:pt x="75" y="55"/>
                  <a:pt x="78" y="55"/>
                  <a:pt x="80" y="55"/>
                </a:cubicBezTo>
                <a:cubicBezTo>
                  <a:pt x="81" y="55"/>
                  <a:pt x="82" y="55"/>
                  <a:pt x="83" y="55"/>
                </a:cubicBezTo>
                <a:cubicBezTo>
                  <a:pt x="84" y="55"/>
                  <a:pt x="86" y="55"/>
                  <a:pt x="88" y="55"/>
                </a:cubicBezTo>
                <a:cubicBezTo>
                  <a:pt x="89" y="55"/>
                  <a:pt x="89" y="55"/>
                  <a:pt x="90" y="55"/>
                </a:cubicBezTo>
                <a:cubicBezTo>
                  <a:pt x="92" y="54"/>
                  <a:pt x="94" y="54"/>
                  <a:pt x="97" y="54"/>
                </a:cubicBezTo>
                <a:cubicBezTo>
                  <a:pt x="97" y="54"/>
                  <a:pt x="98" y="54"/>
                  <a:pt x="98" y="54"/>
                </a:cubicBezTo>
                <a:cubicBezTo>
                  <a:pt x="100" y="53"/>
                  <a:pt x="101" y="53"/>
                  <a:pt x="103" y="53"/>
                </a:cubicBezTo>
                <a:cubicBezTo>
                  <a:pt x="104" y="53"/>
                  <a:pt x="104" y="53"/>
                  <a:pt x="105" y="53"/>
                </a:cubicBezTo>
                <a:cubicBezTo>
                  <a:pt x="107" y="52"/>
                  <a:pt x="108" y="52"/>
                  <a:pt x="110" y="52"/>
                </a:cubicBezTo>
                <a:cubicBezTo>
                  <a:pt x="110" y="52"/>
                  <a:pt x="110" y="52"/>
                  <a:pt x="111" y="52"/>
                </a:cubicBezTo>
                <a:cubicBezTo>
                  <a:pt x="113" y="51"/>
                  <a:pt x="114" y="51"/>
                  <a:pt x="116" y="50"/>
                </a:cubicBezTo>
                <a:cubicBezTo>
                  <a:pt x="116" y="50"/>
                  <a:pt x="117" y="50"/>
                  <a:pt x="117" y="50"/>
                </a:cubicBezTo>
                <a:cubicBezTo>
                  <a:pt x="119" y="49"/>
                  <a:pt x="120" y="49"/>
                  <a:pt x="121" y="49"/>
                </a:cubicBezTo>
                <a:cubicBezTo>
                  <a:pt x="122" y="48"/>
                  <a:pt x="122" y="48"/>
                  <a:pt x="122" y="48"/>
                </a:cubicBezTo>
                <a:cubicBezTo>
                  <a:pt x="124" y="48"/>
                  <a:pt x="125" y="47"/>
                  <a:pt x="127" y="47"/>
                </a:cubicBezTo>
                <a:cubicBezTo>
                  <a:pt x="127" y="46"/>
                  <a:pt x="127" y="46"/>
                  <a:pt x="127" y="46"/>
                </a:cubicBezTo>
                <a:cubicBezTo>
                  <a:pt x="128" y="46"/>
                  <a:pt x="130" y="45"/>
                  <a:pt x="131" y="45"/>
                </a:cubicBezTo>
                <a:cubicBezTo>
                  <a:pt x="131" y="45"/>
                  <a:pt x="131" y="44"/>
                  <a:pt x="132" y="44"/>
                </a:cubicBezTo>
                <a:cubicBezTo>
                  <a:pt x="133" y="44"/>
                  <a:pt x="134" y="43"/>
                  <a:pt x="134" y="43"/>
                </a:cubicBezTo>
                <a:cubicBezTo>
                  <a:pt x="135" y="42"/>
                  <a:pt x="135" y="42"/>
                  <a:pt x="135" y="42"/>
                </a:cubicBezTo>
                <a:cubicBezTo>
                  <a:pt x="136" y="42"/>
                  <a:pt x="137" y="41"/>
                  <a:pt x="138" y="40"/>
                </a:cubicBezTo>
                <a:cubicBezTo>
                  <a:pt x="138" y="40"/>
                  <a:pt x="138" y="40"/>
                  <a:pt x="139" y="40"/>
                </a:cubicBezTo>
                <a:cubicBezTo>
                  <a:pt x="139" y="39"/>
                  <a:pt x="139" y="39"/>
                  <a:pt x="140" y="39"/>
                </a:cubicBezTo>
                <a:close/>
                <a:moveTo>
                  <a:pt x="73" y="6"/>
                </a:moveTo>
                <a:cubicBezTo>
                  <a:pt x="112" y="6"/>
                  <a:pt x="140" y="17"/>
                  <a:pt x="140" y="28"/>
                </a:cubicBezTo>
                <a:cubicBezTo>
                  <a:pt x="140" y="38"/>
                  <a:pt x="112" y="49"/>
                  <a:pt x="73" y="49"/>
                </a:cubicBezTo>
                <a:cubicBezTo>
                  <a:pt x="33" y="49"/>
                  <a:pt x="6" y="38"/>
                  <a:pt x="6" y="28"/>
                </a:cubicBezTo>
                <a:cubicBezTo>
                  <a:pt x="6" y="17"/>
                  <a:pt x="33" y="6"/>
                  <a:pt x="73" y="6"/>
                </a:cubicBezTo>
                <a:close/>
                <a:moveTo>
                  <a:pt x="140" y="133"/>
                </a:moveTo>
                <a:cubicBezTo>
                  <a:pt x="140" y="133"/>
                  <a:pt x="140" y="133"/>
                  <a:pt x="140" y="133"/>
                </a:cubicBezTo>
                <a:cubicBezTo>
                  <a:pt x="138" y="143"/>
                  <a:pt x="111" y="154"/>
                  <a:pt x="73" y="154"/>
                </a:cubicBezTo>
                <a:cubicBezTo>
                  <a:pt x="35" y="154"/>
                  <a:pt x="8" y="143"/>
                  <a:pt x="6" y="133"/>
                </a:cubicBezTo>
                <a:cubicBezTo>
                  <a:pt x="6" y="133"/>
                  <a:pt x="6" y="133"/>
                  <a:pt x="6" y="133"/>
                </a:cubicBezTo>
                <a:cubicBezTo>
                  <a:pt x="6" y="108"/>
                  <a:pt x="6" y="108"/>
                  <a:pt x="6" y="108"/>
                </a:cubicBezTo>
                <a:cubicBezTo>
                  <a:pt x="6" y="109"/>
                  <a:pt x="6" y="109"/>
                  <a:pt x="6" y="109"/>
                </a:cubicBezTo>
                <a:cubicBezTo>
                  <a:pt x="7" y="109"/>
                  <a:pt x="7" y="110"/>
                  <a:pt x="8" y="110"/>
                </a:cubicBezTo>
                <a:cubicBezTo>
                  <a:pt x="19" y="119"/>
                  <a:pt x="41" y="125"/>
                  <a:pt x="73" y="125"/>
                </a:cubicBezTo>
                <a:cubicBezTo>
                  <a:pt x="104" y="125"/>
                  <a:pt x="126" y="119"/>
                  <a:pt x="137" y="110"/>
                </a:cubicBezTo>
                <a:cubicBezTo>
                  <a:pt x="138" y="110"/>
                  <a:pt x="139" y="109"/>
                  <a:pt x="140" y="108"/>
                </a:cubicBezTo>
                <a:cubicBezTo>
                  <a:pt x="140" y="108"/>
                  <a:pt x="140" y="108"/>
                  <a:pt x="140" y="108"/>
                </a:cubicBezTo>
                <a:lnTo>
                  <a:pt x="140" y="133"/>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26" name="Google Shape;126;p25"/>
          <p:cNvSpPr txBox="1"/>
          <p:nvPr>
            <p:ph type="title"/>
          </p:nvPr>
        </p:nvSpPr>
        <p:spPr>
          <a:xfrm>
            <a:off x="603231" y="561278"/>
            <a:ext cx="68646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‘의료 데이터 분석’</a:t>
            </a:r>
            <a:r>
              <a:rPr lang="ko"/>
              <a:t>이란?</a:t>
            </a:r>
            <a:endParaRPr>
              <a:solidFill>
                <a:schemeClr val="accent1"/>
              </a:solidFill>
            </a:endParaRPr>
          </a:p>
        </p:txBody>
      </p:sp>
      <p:sp>
        <p:nvSpPr>
          <p:cNvPr id="127" name="Google Shape;127;p25"/>
          <p:cNvSpPr/>
          <p:nvPr/>
        </p:nvSpPr>
        <p:spPr>
          <a:xfrm>
            <a:off x="3708101" y="1689950"/>
            <a:ext cx="637500" cy="637500"/>
          </a:xfrm>
          <a:prstGeom prst="ellipse">
            <a:avLst/>
          </a:prstGeom>
          <a:solidFill>
            <a:schemeClr val="lt2"/>
          </a:solidFill>
          <a:ln cap="flat" cmpd="sng" w="9525">
            <a:solidFill>
              <a:srgbClr val="000000"/>
            </a:solidFill>
            <a:prstDash val="solid"/>
            <a:round/>
            <a:headEnd len="sm" w="sm" type="none"/>
            <a:tailEnd len="sm" w="sm" type="none"/>
          </a:ln>
          <a:effectLst>
            <a:outerShdw blurRad="228600" rotWithShape="0" algn="t" dir="1800000" dist="66675">
              <a:srgbClr val="000000">
                <a:alpha val="19000"/>
              </a:srgbClr>
            </a:outerShdw>
          </a:effectLst>
        </p:spPr>
        <p:txBody>
          <a:bodyPr anchorCtr="0" anchor="ctr" bIns="34275" lIns="137150" spcFirstLastPara="1" rIns="68575" wrap="square" tIns="68575">
            <a:noAutofit/>
          </a:bodyPr>
          <a:lstStyle/>
          <a:p>
            <a:pPr indent="0" lvl="0" marL="0" marR="0" rtl="0" algn="ctr">
              <a:lnSpc>
                <a:spcPct val="100000"/>
              </a:lnSpc>
              <a:spcBef>
                <a:spcPts val="0"/>
              </a:spcBef>
              <a:spcAft>
                <a:spcPts val="0"/>
              </a:spcAft>
              <a:buClr>
                <a:srgbClr val="000000"/>
              </a:buClr>
              <a:buSzPts val="3300"/>
              <a:buFont typeface="Arial"/>
              <a:buNone/>
            </a:pPr>
            <a:r>
              <a:t/>
            </a:r>
            <a:endParaRPr b="0" i="0" sz="3300" u="none" cap="none" strike="noStrike">
              <a:solidFill>
                <a:schemeClr val="lt1"/>
              </a:solidFill>
              <a:latin typeface="Open Sans"/>
              <a:ea typeface="Open Sans"/>
              <a:cs typeface="Open Sans"/>
              <a:sym typeface="Open Sans"/>
            </a:endParaRPr>
          </a:p>
        </p:txBody>
      </p:sp>
      <p:sp>
        <p:nvSpPr>
          <p:cNvPr id="128" name="Google Shape;128;p25"/>
          <p:cNvSpPr/>
          <p:nvPr/>
        </p:nvSpPr>
        <p:spPr>
          <a:xfrm>
            <a:off x="3936176" y="1881075"/>
            <a:ext cx="181339" cy="217357"/>
          </a:xfrm>
          <a:custGeom>
            <a:rect b="b" l="l" r="r" t="t"/>
            <a:pathLst>
              <a:path extrusionOk="0" h="339621" w="304772">
                <a:moveTo>
                  <a:pt x="218862" y="212378"/>
                </a:moveTo>
                <a:cubicBezTo>
                  <a:pt x="199344" y="212009"/>
                  <a:pt x="183220" y="227524"/>
                  <a:pt x="182838" y="247042"/>
                </a:cubicBezTo>
                <a:cubicBezTo>
                  <a:pt x="182487" y="266564"/>
                  <a:pt x="198014" y="282684"/>
                  <a:pt x="217535" y="283065"/>
                </a:cubicBezTo>
                <a:cubicBezTo>
                  <a:pt x="237019" y="283088"/>
                  <a:pt x="253084" y="267797"/>
                  <a:pt x="254023" y="248335"/>
                </a:cubicBezTo>
                <a:cubicBezTo>
                  <a:pt x="253870" y="228848"/>
                  <a:pt x="238340" y="212966"/>
                  <a:pt x="218862" y="212378"/>
                </a:cubicBezTo>
                <a:close/>
                <a:moveTo>
                  <a:pt x="206518" y="185759"/>
                </a:moveTo>
                <a:cubicBezTo>
                  <a:pt x="219816" y="183250"/>
                  <a:pt x="233906" y="184937"/>
                  <a:pt x="246692" y="191216"/>
                </a:cubicBezTo>
                <a:cubicBezTo>
                  <a:pt x="276944" y="206440"/>
                  <a:pt x="285070" y="232214"/>
                  <a:pt x="275252" y="284359"/>
                </a:cubicBezTo>
                <a:cubicBezTo>
                  <a:pt x="284374" y="294011"/>
                  <a:pt x="295154" y="303564"/>
                  <a:pt x="303380" y="315074"/>
                </a:cubicBezTo>
                <a:cubicBezTo>
                  <a:pt x="306532" y="319585"/>
                  <a:pt x="303380" y="328342"/>
                  <a:pt x="303148" y="335341"/>
                </a:cubicBezTo>
                <a:cubicBezTo>
                  <a:pt x="297145" y="334844"/>
                  <a:pt x="289482" y="336536"/>
                  <a:pt x="285469" y="333451"/>
                </a:cubicBezTo>
                <a:cubicBezTo>
                  <a:pt x="274290" y="324827"/>
                  <a:pt x="264570" y="314212"/>
                  <a:pt x="253293" y="303464"/>
                </a:cubicBezTo>
                <a:cubicBezTo>
                  <a:pt x="206489" y="315705"/>
                  <a:pt x="180152" y="308175"/>
                  <a:pt x="163533" y="279349"/>
                </a:cubicBezTo>
                <a:cubicBezTo>
                  <a:pt x="150109" y="255619"/>
                  <a:pt x="153141" y="225997"/>
                  <a:pt x="171097" y="205479"/>
                </a:cubicBezTo>
                <a:cubicBezTo>
                  <a:pt x="180714" y="194973"/>
                  <a:pt x="193220" y="188268"/>
                  <a:pt x="206518" y="185759"/>
                </a:cubicBezTo>
                <a:close/>
                <a:moveTo>
                  <a:pt x="187683" y="85004"/>
                </a:moveTo>
                <a:cubicBezTo>
                  <a:pt x="197634" y="85004"/>
                  <a:pt x="209742" y="85236"/>
                  <a:pt x="208746" y="99334"/>
                </a:cubicBezTo>
                <a:cubicBezTo>
                  <a:pt x="207817" y="112602"/>
                  <a:pt x="195710" y="112105"/>
                  <a:pt x="185859" y="112303"/>
                </a:cubicBezTo>
                <a:cubicBezTo>
                  <a:pt x="170467" y="112536"/>
                  <a:pt x="155076" y="112270"/>
                  <a:pt x="139652" y="112270"/>
                </a:cubicBezTo>
                <a:cubicBezTo>
                  <a:pt x="124261" y="112270"/>
                  <a:pt x="108870" y="112503"/>
                  <a:pt x="93478" y="112270"/>
                </a:cubicBezTo>
                <a:cubicBezTo>
                  <a:pt x="83294" y="112071"/>
                  <a:pt x="71321" y="110612"/>
                  <a:pt x="72681" y="97675"/>
                </a:cubicBezTo>
                <a:cubicBezTo>
                  <a:pt x="73211" y="92800"/>
                  <a:pt x="85086" y="85767"/>
                  <a:pt x="92019" y="85502"/>
                </a:cubicBezTo>
                <a:cubicBezTo>
                  <a:pt x="123863" y="84175"/>
                  <a:pt x="155773" y="84706"/>
                  <a:pt x="187683" y="85004"/>
                </a:cubicBezTo>
                <a:close/>
                <a:moveTo>
                  <a:pt x="77258" y="54"/>
                </a:moveTo>
                <a:cubicBezTo>
                  <a:pt x="128042" y="1779"/>
                  <a:pt x="178925" y="54"/>
                  <a:pt x="229842" y="552"/>
                </a:cubicBezTo>
                <a:cubicBezTo>
                  <a:pt x="268187" y="917"/>
                  <a:pt x="281058" y="14185"/>
                  <a:pt x="281522" y="52663"/>
                </a:cubicBezTo>
                <a:cubicBezTo>
                  <a:pt x="281887" y="81356"/>
                  <a:pt x="281522" y="110082"/>
                  <a:pt x="281522" y="138907"/>
                </a:cubicBezTo>
                <a:cubicBezTo>
                  <a:pt x="281522" y="145541"/>
                  <a:pt x="281953" y="152639"/>
                  <a:pt x="279565" y="158411"/>
                </a:cubicBezTo>
                <a:cubicBezTo>
                  <a:pt x="277127" y="162973"/>
                  <a:pt x="272622" y="166065"/>
                  <a:pt x="267491" y="166704"/>
                </a:cubicBezTo>
                <a:cubicBezTo>
                  <a:pt x="262452" y="165826"/>
                  <a:pt x="258210" y="162436"/>
                  <a:pt x="256246" y="157714"/>
                </a:cubicBezTo>
                <a:cubicBezTo>
                  <a:pt x="254720" y="147930"/>
                  <a:pt x="254143" y="138021"/>
                  <a:pt x="254521" y="128126"/>
                </a:cubicBezTo>
                <a:cubicBezTo>
                  <a:pt x="254322" y="102718"/>
                  <a:pt x="254090" y="77309"/>
                  <a:pt x="254521" y="51834"/>
                </a:cubicBezTo>
                <a:cubicBezTo>
                  <a:pt x="254786" y="35547"/>
                  <a:pt x="248285" y="27121"/>
                  <a:pt x="231302" y="27188"/>
                </a:cubicBezTo>
                <a:cubicBezTo>
                  <a:pt x="178229" y="27454"/>
                  <a:pt x="125156" y="26591"/>
                  <a:pt x="72083" y="27686"/>
                </a:cubicBezTo>
                <a:cubicBezTo>
                  <a:pt x="43789" y="28283"/>
                  <a:pt x="29292" y="43110"/>
                  <a:pt x="28961" y="71305"/>
                </a:cubicBezTo>
                <a:cubicBezTo>
                  <a:pt x="28099" y="136430"/>
                  <a:pt x="28099" y="201577"/>
                  <a:pt x="28961" y="266747"/>
                </a:cubicBezTo>
                <a:cubicBezTo>
                  <a:pt x="29260" y="294841"/>
                  <a:pt x="43523" y="309868"/>
                  <a:pt x="71353" y="311858"/>
                </a:cubicBezTo>
                <a:cubicBezTo>
                  <a:pt x="92218" y="313417"/>
                  <a:pt x="113314" y="312256"/>
                  <a:pt x="134377" y="312522"/>
                </a:cubicBezTo>
                <a:cubicBezTo>
                  <a:pt x="142073" y="312522"/>
                  <a:pt x="150133" y="312058"/>
                  <a:pt x="157332" y="314213"/>
                </a:cubicBezTo>
                <a:cubicBezTo>
                  <a:pt x="162098" y="316140"/>
                  <a:pt x="165584" y="320323"/>
                  <a:pt x="166619" y="325359"/>
                </a:cubicBezTo>
                <a:cubicBezTo>
                  <a:pt x="165750" y="330615"/>
                  <a:pt x="162334" y="335099"/>
                  <a:pt x="157497" y="337333"/>
                </a:cubicBezTo>
                <a:cubicBezTo>
                  <a:pt x="151693" y="339688"/>
                  <a:pt x="144528" y="339190"/>
                  <a:pt x="137960" y="339257"/>
                </a:cubicBezTo>
                <a:cubicBezTo>
                  <a:pt x="115869" y="339423"/>
                  <a:pt x="93711" y="339987"/>
                  <a:pt x="71619" y="339257"/>
                </a:cubicBezTo>
                <a:cubicBezTo>
                  <a:pt x="29691" y="337598"/>
                  <a:pt x="4282" y="312952"/>
                  <a:pt x="335" y="271357"/>
                </a:cubicBezTo>
                <a:cubicBezTo>
                  <a:pt x="136" y="269168"/>
                  <a:pt x="3" y="266945"/>
                  <a:pt x="3" y="264723"/>
                </a:cubicBezTo>
                <a:cubicBezTo>
                  <a:pt x="3" y="232614"/>
                  <a:pt x="3" y="200537"/>
                  <a:pt x="3" y="168495"/>
                </a:cubicBezTo>
                <a:cubicBezTo>
                  <a:pt x="3" y="137580"/>
                  <a:pt x="203" y="106665"/>
                  <a:pt x="3" y="75617"/>
                </a:cubicBezTo>
                <a:cubicBezTo>
                  <a:pt x="-395" y="28913"/>
                  <a:pt x="32510" y="-1471"/>
                  <a:pt x="77258" y="54"/>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29" name="Google Shape;129;p25"/>
          <p:cNvSpPr txBox="1"/>
          <p:nvPr/>
        </p:nvSpPr>
        <p:spPr>
          <a:xfrm>
            <a:off x="6810625" y="0"/>
            <a:ext cx="313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1.1 의료 데이터 및 분석의 정의와 중요성</a:t>
            </a:r>
            <a:endParaRPr sz="10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3" name="Shape 133"/>
        <p:cNvGrpSpPr/>
        <p:nvPr/>
      </p:nvGrpSpPr>
      <p:grpSpPr>
        <a:xfrm>
          <a:off x="0" y="0"/>
          <a:ext cx="0" cy="0"/>
          <a:chOff x="0" y="0"/>
          <a:chExt cx="0" cy="0"/>
        </a:xfrm>
      </p:grpSpPr>
      <p:pic>
        <p:nvPicPr>
          <p:cNvPr id="134" name="Google Shape;134;p26"/>
          <p:cNvPicPr preferRelativeResize="0"/>
          <p:nvPr/>
        </p:nvPicPr>
        <p:blipFill rotWithShape="1">
          <a:blip r:embed="rId3">
            <a:alphaModFix/>
          </a:blip>
          <a:srcRect b="0" l="0" r="0" t="0"/>
          <a:stretch/>
        </p:blipFill>
        <p:spPr>
          <a:xfrm>
            <a:off x="2425386" y="1824050"/>
            <a:ext cx="1391189" cy="397195"/>
          </a:xfrm>
          <a:prstGeom prst="rect">
            <a:avLst/>
          </a:prstGeom>
          <a:noFill/>
          <a:ln>
            <a:noFill/>
          </a:ln>
        </p:spPr>
      </p:pic>
      <p:sp>
        <p:nvSpPr>
          <p:cNvPr id="135" name="Google Shape;135;p26"/>
          <p:cNvSpPr txBox="1"/>
          <p:nvPr>
            <p:ph type="title"/>
          </p:nvPr>
        </p:nvSpPr>
        <p:spPr>
          <a:xfrm>
            <a:off x="283131" y="255228"/>
            <a:ext cx="68646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dk2"/>
                </a:solidFill>
              </a:rPr>
              <a:t>더욱 중요해지는</a:t>
            </a:r>
            <a:r>
              <a:rPr lang="ko">
                <a:solidFill>
                  <a:schemeClr val="accent1"/>
                </a:solidFill>
              </a:rPr>
              <a:t> 의료 데이터 </a:t>
            </a:r>
            <a:endParaRPr>
              <a:solidFill>
                <a:schemeClr val="accent1"/>
              </a:solidFill>
            </a:endParaRPr>
          </a:p>
        </p:txBody>
      </p:sp>
      <p:pic>
        <p:nvPicPr>
          <p:cNvPr id="136" name="Google Shape;136;p26"/>
          <p:cNvPicPr preferRelativeResize="0"/>
          <p:nvPr/>
        </p:nvPicPr>
        <p:blipFill>
          <a:blip r:embed="rId4">
            <a:alphaModFix/>
          </a:blip>
          <a:stretch>
            <a:fillRect/>
          </a:stretch>
        </p:blipFill>
        <p:spPr>
          <a:xfrm>
            <a:off x="2372625" y="2293949"/>
            <a:ext cx="1375300" cy="1782826"/>
          </a:xfrm>
          <a:prstGeom prst="rect">
            <a:avLst/>
          </a:prstGeom>
          <a:noFill/>
          <a:ln>
            <a:noFill/>
          </a:ln>
        </p:spPr>
      </p:pic>
      <p:sp>
        <p:nvSpPr>
          <p:cNvPr id="137" name="Google Shape;137;p26"/>
          <p:cNvSpPr txBox="1"/>
          <p:nvPr/>
        </p:nvSpPr>
        <p:spPr>
          <a:xfrm>
            <a:off x="2459065" y="4201983"/>
            <a:ext cx="1202400" cy="5856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0"/>
              </a:spcBef>
              <a:spcAft>
                <a:spcPts val="0"/>
              </a:spcAft>
              <a:buClr>
                <a:srgbClr val="000000"/>
              </a:buClr>
              <a:buSzPts val="1100"/>
              <a:buFont typeface="Arial"/>
              <a:buNone/>
            </a:pPr>
            <a:r>
              <a:rPr b="1" lang="ko" sz="1500">
                <a:solidFill>
                  <a:schemeClr val="dk1"/>
                </a:solidFill>
                <a:latin typeface="Open Sans"/>
                <a:ea typeface="Open Sans"/>
                <a:cs typeface="Open Sans"/>
                <a:sym typeface="Open Sans"/>
              </a:rPr>
              <a:t>350만명의 20년간 데이터 </a:t>
            </a:r>
            <a:endParaRPr b="0" i="0" sz="1100" u="none" cap="none" strike="noStrike">
              <a:solidFill>
                <a:srgbClr val="000000"/>
              </a:solidFill>
              <a:latin typeface="Arial"/>
              <a:ea typeface="Arial"/>
              <a:cs typeface="Arial"/>
              <a:sym typeface="Arial"/>
            </a:endParaRPr>
          </a:p>
        </p:txBody>
      </p:sp>
      <p:pic>
        <p:nvPicPr>
          <p:cNvPr id="138" name="Google Shape;138;p26"/>
          <p:cNvPicPr preferRelativeResize="0"/>
          <p:nvPr/>
        </p:nvPicPr>
        <p:blipFill>
          <a:blip r:embed="rId4">
            <a:alphaModFix/>
          </a:blip>
          <a:stretch>
            <a:fillRect/>
          </a:stretch>
        </p:blipFill>
        <p:spPr>
          <a:xfrm>
            <a:off x="4172375" y="1456500"/>
            <a:ext cx="2421649" cy="3133574"/>
          </a:xfrm>
          <a:prstGeom prst="rect">
            <a:avLst/>
          </a:prstGeom>
          <a:noFill/>
          <a:ln>
            <a:noFill/>
          </a:ln>
        </p:spPr>
      </p:pic>
      <p:sp>
        <p:nvSpPr>
          <p:cNvPr id="139" name="Google Shape;139;p26"/>
          <p:cNvSpPr txBox="1"/>
          <p:nvPr/>
        </p:nvSpPr>
        <p:spPr>
          <a:xfrm>
            <a:off x="4858190" y="4551658"/>
            <a:ext cx="1202400" cy="347100"/>
          </a:xfrm>
          <a:prstGeom prst="rect">
            <a:avLst/>
          </a:prstGeom>
          <a:noFill/>
          <a:ln>
            <a:noFill/>
          </a:ln>
        </p:spPr>
        <p:txBody>
          <a:bodyPr anchorCtr="0" anchor="t" bIns="27000" lIns="0" spcFirstLastPara="1" rIns="0" wrap="square" tIns="27000">
            <a:spAutoFit/>
          </a:bodyPr>
          <a:lstStyle/>
          <a:p>
            <a:pPr indent="0" lvl="0" marL="0" marR="0" rtl="0" algn="ctr">
              <a:lnSpc>
                <a:spcPct val="130000"/>
              </a:lnSpc>
              <a:spcBef>
                <a:spcPts val="0"/>
              </a:spcBef>
              <a:spcAft>
                <a:spcPts val="0"/>
              </a:spcAft>
              <a:buClr>
                <a:srgbClr val="000000"/>
              </a:buClr>
              <a:buSzPts val="1100"/>
              <a:buFont typeface="Arial"/>
              <a:buNone/>
            </a:pPr>
            <a:r>
              <a:rPr b="1" lang="ko" sz="1900">
                <a:solidFill>
                  <a:schemeClr val="dk1"/>
                </a:solidFill>
                <a:latin typeface="Open Sans"/>
                <a:ea typeface="Open Sans"/>
                <a:cs typeface="Open Sans"/>
                <a:sym typeface="Open Sans"/>
              </a:rPr>
              <a:t>3,000PB</a:t>
            </a:r>
            <a:endParaRPr b="0" i="0" sz="1900" u="none" cap="none" strike="noStrike">
              <a:solidFill>
                <a:srgbClr val="000000"/>
              </a:solidFill>
              <a:latin typeface="Arial"/>
              <a:ea typeface="Arial"/>
              <a:cs typeface="Arial"/>
              <a:sym typeface="Arial"/>
            </a:endParaRPr>
          </a:p>
        </p:txBody>
      </p:sp>
      <p:pic>
        <p:nvPicPr>
          <p:cNvPr id="140" name="Google Shape;140;p26" title="pngwing.com.png"/>
          <p:cNvPicPr preferRelativeResize="0"/>
          <p:nvPr/>
        </p:nvPicPr>
        <p:blipFill>
          <a:blip r:embed="rId5">
            <a:alphaModFix/>
          </a:blip>
          <a:stretch>
            <a:fillRect/>
          </a:stretch>
        </p:blipFill>
        <p:spPr>
          <a:xfrm>
            <a:off x="4576038" y="697225"/>
            <a:ext cx="1766725" cy="1325050"/>
          </a:xfrm>
          <a:prstGeom prst="rect">
            <a:avLst/>
          </a:prstGeom>
          <a:noFill/>
          <a:ln>
            <a:noFill/>
          </a:ln>
        </p:spPr>
      </p:pic>
      <p:pic>
        <p:nvPicPr>
          <p:cNvPr id="141" name="Google Shape;141;p26"/>
          <p:cNvPicPr preferRelativeResize="0"/>
          <p:nvPr/>
        </p:nvPicPr>
        <p:blipFill>
          <a:blip r:embed="rId6">
            <a:alphaModFix/>
          </a:blip>
          <a:stretch>
            <a:fillRect/>
          </a:stretch>
        </p:blipFill>
        <p:spPr>
          <a:xfrm>
            <a:off x="2193675" y="784850"/>
            <a:ext cx="4213849" cy="4208750"/>
          </a:xfrm>
          <a:prstGeom prst="rect">
            <a:avLst/>
          </a:prstGeom>
          <a:noFill/>
          <a:ln>
            <a:noFill/>
          </a:ln>
        </p:spPr>
      </p:pic>
      <p:pic>
        <p:nvPicPr>
          <p:cNvPr id="142" name="Google Shape;142;p26"/>
          <p:cNvPicPr preferRelativeResize="0"/>
          <p:nvPr/>
        </p:nvPicPr>
        <p:blipFill>
          <a:blip r:embed="rId7">
            <a:alphaModFix/>
          </a:blip>
          <a:stretch>
            <a:fillRect/>
          </a:stretch>
        </p:blipFill>
        <p:spPr>
          <a:xfrm>
            <a:off x="1137600" y="784850"/>
            <a:ext cx="7031144" cy="4112376"/>
          </a:xfrm>
          <a:prstGeom prst="rect">
            <a:avLst/>
          </a:prstGeom>
          <a:noFill/>
          <a:ln>
            <a:noFill/>
          </a:ln>
        </p:spPr>
      </p:pic>
      <p:sp>
        <p:nvSpPr>
          <p:cNvPr id="143" name="Google Shape;143;p26"/>
          <p:cNvSpPr txBox="1"/>
          <p:nvPr/>
        </p:nvSpPr>
        <p:spPr>
          <a:xfrm>
            <a:off x="6810625" y="0"/>
            <a:ext cx="313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1.1 의료 데이터 및 분석의 정의와 중요성</a:t>
            </a:r>
            <a:endParaRPr sz="10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7" name="Shape 147"/>
        <p:cNvGrpSpPr/>
        <p:nvPr/>
      </p:nvGrpSpPr>
      <p:grpSpPr>
        <a:xfrm>
          <a:off x="0" y="0"/>
          <a:ext cx="0" cy="0"/>
          <a:chOff x="0" y="0"/>
          <a:chExt cx="0" cy="0"/>
        </a:xfrm>
      </p:grpSpPr>
      <p:sp>
        <p:nvSpPr>
          <p:cNvPr id="148" name="Google Shape;148;p27"/>
          <p:cNvSpPr/>
          <p:nvPr/>
        </p:nvSpPr>
        <p:spPr>
          <a:xfrm>
            <a:off x="1644450" y="2393100"/>
            <a:ext cx="5728200" cy="5500800"/>
          </a:xfrm>
          <a:prstGeom prst="ellipse">
            <a:avLst/>
          </a:prstGeom>
          <a:gradFill>
            <a:gsLst>
              <a:gs pos="0">
                <a:srgbClr val="CFD9FD">
                  <a:alpha val="23529"/>
                </a:srgbClr>
              </a:gs>
              <a:gs pos="48000">
                <a:srgbClr val="F1F4FE">
                  <a:alpha val="0"/>
                </a:srgbClr>
              </a:gs>
              <a:gs pos="100000">
                <a:srgbClr val="F1F4FE">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49" name="Google Shape;149;p27"/>
          <p:cNvSpPr/>
          <p:nvPr/>
        </p:nvSpPr>
        <p:spPr>
          <a:xfrm>
            <a:off x="2397086" y="3155664"/>
            <a:ext cx="4223400" cy="4055700"/>
          </a:xfrm>
          <a:prstGeom prst="ellipse">
            <a:avLst/>
          </a:prstGeom>
          <a:gradFill>
            <a:gsLst>
              <a:gs pos="0">
                <a:srgbClr val="A3B4FA">
                  <a:alpha val="23529"/>
                </a:srgbClr>
              </a:gs>
              <a:gs pos="48000">
                <a:srgbClr val="F1F4FE">
                  <a:alpha val="0"/>
                </a:srgbClr>
              </a:gs>
              <a:gs pos="100000">
                <a:srgbClr val="F1F4FE">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50" name="Google Shape;150;p27"/>
          <p:cNvSpPr/>
          <p:nvPr/>
        </p:nvSpPr>
        <p:spPr>
          <a:xfrm>
            <a:off x="3100701" y="3820461"/>
            <a:ext cx="2755500" cy="2646000"/>
          </a:xfrm>
          <a:prstGeom prst="ellipse">
            <a:avLst/>
          </a:prstGeom>
          <a:gradFill>
            <a:gsLst>
              <a:gs pos="0">
                <a:srgbClr val="768EF7">
                  <a:alpha val="23529"/>
                </a:srgbClr>
              </a:gs>
              <a:gs pos="48000">
                <a:srgbClr val="F1F4FE">
                  <a:alpha val="0"/>
                </a:srgbClr>
              </a:gs>
              <a:gs pos="100000">
                <a:srgbClr val="F1F4FE">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51" name="Google Shape;151;p27"/>
          <p:cNvSpPr/>
          <p:nvPr/>
        </p:nvSpPr>
        <p:spPr>
          <a:xfrm>
            <a:off x="4232192" y="4168108"/>
            <a:ext cx="572400" cy="549300"/>
          </a:xfrm>
          <a:prstGeom prst="roundRect">
            <a:avLst>
              <a:gd fmla="val 25758" name="adj"/>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52" name="Google Shape;152;p27"/>
          <p:cNvSpPr/>
          <p:nvPr/>
        </p:nvSpPr>
        <p:spPr>
          <a:xfrm>
            <a:off x="3243190" y="3069820"/>
            <a:ext cx="524171" cy="530214"/>
          </a:xfrm>
          <a:custGeom>
            <a:rect b="b" l="l" r="r" t="t"/>
            <a:pathLst>
              <a:path extrusionOk="0" h="160" w="160">
                <a:moveTo>
                  <a:pt x="87" y="19"/>
                </a:moveTo>
                <a:cubicBezTo>
                  <a:pt x="73" y="0"/>
                  <a:pt x="73" y="0"/>
                  <a:pt x="73" y="0"/>
                </a:cubicBezTo>
                <a:cubicBezTo>
                  <a:pt x="16" y="0"/>
                  <a:pt x="16" y="0"/>
                  <a:pt x="16" y="0"/>
                </a:cubicBezTo>
                <a:cubicBezTo>
                  <a:pt x="16" y="11"/>
                  <a:pt x="16" y="11"/>
                  <a:pt x="16" y="11"/>
                </a:cubicBezTo>
                <a:cubicBezTo>
                  <a:pt x="8" y="11"/>
                  <a:pt x="8" y="11"/>
                  <a:pt x="8" y="11"/>
                </a:cubicBezTo>
                <a:cubicBezTo>
                  <a:pt x="8" y="21"/>
                  <a:pt x="8" y="21"/>
                  <a:pt x="8" y="21"/>
                </a:cubicBezTo>
                <a:cubicBezTo>
                  <a:pt x="0" y="21"/>
                  <a:pt x="0" y="21"/>
                  <a:pt x="0" y="21"/>
                </a:cubicBezTo>
                <a:cubicBezTo>
                  <a:pt x="0" y="160"/>
                  <a:pt x="0" y="160"/>
                  <a:pt x="0" y="160"/>
                </a:cubicBezTo>
                <a:cubicBezTo>
                  <a:pt x="5" y="160"/>
                  <a:pt x="5" y="160"/>
                  <a:pt x="5" y="160"/>
                </a:cubicBezTo>
                <a:cubicBezTo>
                  <a:pt x="155" y="160"/>
                  <a:pt x="155" y="160"/>
                  <a:pt x="155" y="160"/>
                </a:cubicBezTo>
                <a:cubicBezTo>
                  <a:pt x="160" y="160"/>
                  <a:pt x="160" y="160"/>
                  <a:pt x="160" y="160"/>
                </a:cubicBezTo>
                <a:cubicBezTo>
                  <a:pt x="160" y="45"/>
                  <a:pt x="160" y="45"/>
                  <a:pt x="160" y="45"/>
                </a:cubicBezTo>
                <a:cubicBezTo>
                  <a:pt x="160" y="40"/>
                  <a:pt x="160" y="40"/>
                  <a:pt x="160" y="40"/>
                </a:cubicBezTo>
                <a:cubicBezTo>
                  <a:pt x="160" y="35"/>
                  <a:pt x="160" y="35"/>
                  <a:pt x="160" y="35"/>
                </a:cubicBezTo>
                <a:cubicBezTo>
                  <a:pt x="160" y="29"/>
                  <a:pt x="160" y="29"/>
                  <a:pt x="160" y="29"/>
                </a:cubicBezTo>
                <a:cubicBezTo>
                  <a:pt x="160" y="19"/>
                  <a:pt x="160" y="19"/>
                  <a:pt x="160" y="19"/>
                </a:cubicBezTo>
                <a:lnTo>
                  <a:pt x="87" y="19"/>
                </a:lnTo>
                <a:close/>
                <a:moveTo>
                  <a:pt x="5" y="155"/>
                </a:moveTo>
                <a:cubicBezTo>
                  <a:pt x="5" y="27"/>
                  <a:pt x="5" y="27"/>
                  <a:pt x="5" y="27"/>
                </a:cubicBezTo>
                <a:cubicBezTo>
                  <a:pt x="8" y="27"/>
                  <a:pt x="8" y="27"/>
                  <a:pt x="8" y="27"/>
                </a:cubicBezTo>
                <a:cubicBezTo>
                  <a:pt x="55" y="27"/>
                  <a:pt x="55" y="27"/>
                  <a:pt x="55" y="27"/>
                </a:cubicBezTo>
                <a:cubicBezTo>
                  <a:pt x="68" y="45"/>
                  <a:pt x="68" y="45"/>
                  <a:pt x="68" y="45"/>
                </a:cubicBezTo>
                <a:cubicBezTo>
                  <a:pt x="68" y="45"/>
                  <a:pt x="68" y="45"/>
                  <a:pt x="68" y="45"/>
                </a:cubicBezTo>
                <a:cubicBezTo>
                  <a:pt x="80" y="63"/>
                  <a:pt x="80" y="63"/>
                  <a:pt x="80" y="63"/>
                </a:cubicBezTo>
                <a:cubicBezTo>
                  <a:pt x="81" y="64"/>
                  <a:pt x="82" y="64"/>
                  <a:pt x="83" y="64"/>
                </a:cubicBezTo>
                <a:cubicBezTo>
                  <a:pt x="83" y="64"/>
                  <a:pt x="83" y="64"/>
                  <a:pt x="83" y="64"/>
                </a:cubicBezTo>
                <a:cubicBezTo>
                  <a:pt x="155" y="64"/>
                  <a:pt x="155" y="64"/>
                  <a:pt x="155" y="64"/>
                </a:cubicBezTo>
                <a:cubicBezTo>
                  <a:pt x="155" y="155"/>
                  <a:pt x="155" y="155"/>
                  <a:pt x="155" y="155"/>
                </a:cubicBezTo>
                <a:lnTo>
                  <a:pt x="5" y="155"/>
                </a:lnTo>
                <a:close/>
                <a:moveTo>
                  <a:pt x="155" y="59"/>
                </a:moveTo>
                <a:cubicBezTo>
                  <a:pt x="84" y="59"/>
                  <a:pt x="84" y="59"/>
                  <a:pt x="84" y="59"/>
                </a:cubicBezTo>
                <a:cubicBezTo>
                  <a:pt x="75" y="45"/>
                  <a:pt x="75" y="45"/>
                  <a:pt x="75" y="45"/>
                </a:cubicBezTo>
                <a:cubicBezTo>
                  <a:pt x="155" y="45"/>
                  <a:pt x="155" y="45"/>
                  <a:pt x="155" y="45"/>
                </a:cubicBezTo>
                <a:lnTo>
                  <a:pt x="155" y="59"/>
                </a:lnTo>
                <a:close/>
                <a:moveTo>
                  <a:pt x="155" y="40"/>
                </a:moveTo>
                <a:cubicBezTo>
                  <a:pt x="71" y="40"/>
                  <a:pt x="71" y="40"/>
                  <a:pt x="71" y="40"/>
                </a:cubicBezTo>
                <a:cubicBezTo>
                  <a:pt x="58" y="22"/>
                  <a:pt x="58" y="22"/>
                  <a:pt x="58" y="22"/>
                </a:cubicBezTo>
                <a:cubicBezTo>
                  <a:pt x="58" y="22"/>
                  <a:pt x="58" y="22"/>
                  <a:pt x="58" y="22"/>
                </a:cubicBezTo>
                <a:cubicBezTo>
                  <a:pt x="57" y="21"/>
                  <a:pt x="57" y="21"/>
                  <a:pt x="57" y="21"/>
                </a:cubicBezTo>
                <a:cubicBezTo>
                  <a:pt x="13" y="21"/>
                  <a:pt x="13" y="21"/>
                  <a:pt x="13" y="21"/>
                </a:cubicBezTo>
                <a:cubicBezTo>
                  <a:pt x="13" y="16"/>
                  <a:pt x="13" y="16"/>
                  <a:pt x="13" y="16"/>
                </a:cubicBezTo>
                <a:cubicBezTo>
                  <a:pt x="16" y="16"/>
                  <a:pt x="16" y="16"/>
                  <a:pt x="16" y="16"/>
                </a:cubicBezTo>
                <a:cubicBezTo>
                  <a:pt x="63" y="16"/>
                  <a:pt x="63" y="16"/>
                  <a:pt x="63" y="16"/>
                </a:cubicBezTo>
                <a:cubicBezTo>
                  <a:pt x="76" y="35"/>
                  <a:pt x="76" y="35"/>
                  <a:pt x="76" y="35"/>
                </a:cubicBezTo>
                <a:cubicBezTo>
                  <a:pt x="155" y="35"/>
                  <a:pt x="155" y="35"/>
                  <a:pt x="155" y="35"/>
                </a:cubicBezTo>
                <a:lnTo>
                  <a:pt x="155" y="40"/>
                </a:lnTo>
                <a:close/>
                <a:moveTo>
                  <a:pt x="79" y="29"/>
                </a:moveTo>
                <a:cubicBezTo>
                  <a:pt x="65" y="11"/>
                  <a:pt x="65" y="11"/>
                  <a:pt x="65" y="11"/>
                </a:cubicBezTo>
                <a:cubicBezTo>
                  <a:pt x="21" y="11"/>
                  <a:pt x="21" y="11"/>
                  <a:pt x="21" y="11"/>
                </a:cubicBezTo>
                <a:cubicBezTo>
                  <a:pt x="21" y="5"/>
                  <a:pt x="21" y="5"/>
                  <a:pt x="21" y="5"/>
                </a:cubicBezTo>
                <a:cubicBezTo>
                  <a:pt x="71" y="5"/>
                  <a:pt x="71" y="5"/>
                  <a:pt x="71" y="5"/>
                </a:cubicBezTo>
                <a:cubicBezTo>
                  <a:pt x="84" y="24"/>
                  <a:pt x="84" y="24"/>
                  <a:pt x="84" y="24"/>
                </a:cubicBezTo>
                <a:cubicBezTo>
                  <a:pt x="155" y="24"/>
                  <a:pt x="155" y="24"/>
                  <a:pt x="155" y="24"/>
                </a:cubicBezTo>
                <a:cubicBezTo>
                  <a:pt x="155" y="29"/>
                  <a:pt x="155" y="29"/>
                  <a:pt x="155" y="29"/>
                </a:cubicBezTo>
                <a:lnTo>
                  <a:pt x="79" y="29"/>
                </a:lnTo>
                <a:close/>
                <a:moveTo>
                  <a:pt x="72" y="147"/>
                </a:moveTo>
                <a:cubicBezTo>
                  <a:pt x="147" y="147"/>
                  <a:pt x="147" y="147"/>
                  <a:pt x="147" y="147"/>
                </a:cubicBezTo>
                <a:cubicBezTo>
                  <a:pt x="147" y="93"/>
                  <a:pt x="147" y="93"/>
                  <a:pt x="147" y="93"/>
                </a:cubicBezTo>
                <a:cubicBezTo>
                  <a:pt x="72" y="93"/>
                  <a:pt x="72" y="93"/>
                  <a:pt x="72" y="93"/>
                </a:cubicBezTo>
                <a:lnTo>
                  <a:pt x="72" y="147"/>
                </a:lnTo>
                <a:close/>
                <a:moveTo>
                  <a:pt x="77" y="99"/>
                </a:moveTo>
                <a:cubicBezTo>
                  <a:pt x="141" y="99"/>
                  <a:pt x="141" y="99"/>
                  <a:pt x="141" y="99"/>
                </a:cubicBezTo>
                <a:cubicBezTo>
                  <a:pt x="141" y="141"/>
                  <a:pt x="141" y="141"/>
                  <a:pt x="141" y="141"/>
                </a:cubicBezTo>
                <a:cubicBezTo>
                  <a:pt x="77" y="141"/>
                  <a:pt x="77" y="141"/>
                  <a:pt x="77" y="141"/>
                </a:cubicBezTo>
                <a:lnTo>
                  <a:pt x="77" y="99"/>
                </a:lnTo>
                <a:close/>
                <a:moveTo>
                  <a:pt x="88" y="107"/>
                </a:moveTo>
                <a:cubicBezTo>
                  <a:pt x="115" y="107"/>
                  <a:pt x="115" y="107"/>
                  <a:pt x="115" y="107"/>
                </a:cubicBezTo>
                <a:cubicBezTo>
                  <a:pt x="115" y="112"/>
                  <a:pt x="115" y="112"/>
                  <a:pt x="115" y="112"/>
                </a:cubicBezTo>
                <a:cubicBezTo>
                  <a:pt x="88" y="112"/>
                  <a:pt x="88" y="112"/>
                  <a:pt x="88" y="112"/>
                </a:cubicBezTo>
                <a:lnTo>
                  <a:pt x="88" y="107"/>
                </a:lnTo>
                <a:close/>
                <a:moveTo>
                  <a:pt x="88" y="117"/>
                </a:moveTo>
                <a:cubicBezTo>
                  <a:pt x="131" y="117"/>
                  <a:pt x="131" y="117"/>
                  <a:pt x="131" y="117"/>
                </a:cubicBezTo>
                <a:cubicBezTo>
                  <a:pt x="131" y="123"/>
                  <a:pt x="131" y="123"/>
                  <a:pt x="131" y="123"/>
                </a:cubicBezTo>
                <a:cubicBezTo>
                  <a:pt x="88" y="123"/>
                  <a:pt x="88" y="123"/>
                  <a:pt x="88" y="123"/>
                </a:cubicBezTo>
                <a:lnTo>
                  <a:pt x="88" y="117"/>
                </a:lnTo>
                <a:close/>
                <a:moveTo>
                  <a:pt x="88" y="128"/>
                </a:moveTo>
                <a:cubicBezTo>
                  <a:pt x="131" y="128"/>
                  <a:pt x="131" y="128"/>
                  <a:pt x="131" y="128"/>
                </a:cubicBezTo>
                <a:cubicBezTo>
                  <a:pt x="131" y="133"/>
                  <a:pt x="131" y="133"/>
                  <a:pt x="131" y="133"/>
                </a:cubicBezTo>
                <a:cubicBezTo>
                  <a:pt x="88" y="133"/>
                  <a:pt x="88" y="133"/>
                  <a:pt x="88" y="133"/>
                </a:cubicBezTo>
                <a:lnTo>
                  <a:pt x="88" y="1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7"/>
          <p:cNvSpPr/>
          <p:nvPr/>
        </p:nvSpPr>
        <p:spPr>
          <a:xfrm>
            <a:off x="5135473" y="3101150"/>
            <a:ext cx="524171" cy="467566"/>
          </a:xfrm>
          <a:custGeom>
            <a:rect b="b" l="l" r="r" t="t"/>
            <a:pathLst>
              <a:path extrusionOk="0" h="141" w="160">
                <a:moveTo>
                  <a:pt x="152" y="21"/>
                </a:moveTo>
                <a:cubicBezTo>
                  <a:pt x="75" y="21"/>
                  <a:pt x="75" y="21"/>
                  <a:pt x="75" y="21"/>
                </a:cubicBezTo>
                <a:cubicBezTo>
                  <a:pt x="75" y="8"/>
                  <a:pt x="75" y="8"/>
                  <a:pt x="75" y="8"/>
                </a:cubicBezTo>
                <a:cubicBezTo>
                  <a:pt x="75" y="4"/>
                  <a:pt x="71" y="0"/>
                  <a:pt x="67" y="0"/>
                </a:cubicBezTo>
                <a:cubicBezTo>
                  <a:pt x="8" y="0"/>
                  <a:pt x="8" y="0"/>
                  <a:pt x="8" y="0"/>
                </a:cubicBezTo>
                <a:cubicBezTo>
                  <a:pt x="4" y="0"/>
                  <a:pt x="0" y="4"/>
                  <a:pt x="0" y="8"/>
                </a:cubicBezTo>
                <a:cubicBezTo>
                  <a:pt x="0" y="45"/>
                  <a:pt x="0" y="45"/>
                  <a:pt x="0" y="45"/>
                </a:cubicBezTo>
                <a:cubicBezTo>
                  <a:pt x="0" y="51"/>
                  <a:pt x="0" y="51"/>
                  <a:pt x="0" y="51"/>
                </a:cubicBezTo>
                <a:cubicBezTo>
                  <a:pt x="0" y="133"/>
                  <a:pt x="0" y="133"/>
                  <a:pt x="0" y="133"/>
                </a:cubicBezTo>
                <a:cubicBezTo>
                  <a:pt x="0" y="138"/>
                  <a:pt x="4" y="141"/>
                  <a:pt x="8" y="141"/>
                </a:cubicBezTo>
                <a:cubicBezTo>
                  <a:pt x="152" y="141"/>
                  <a:pt x="152" y="141"/>
                  <a:pt x="152" y="141"/>
                </a:cubicBezTo>
                <a:cubicBezTo>
                  <a:pt x="156" y="141"/>
                  <a:pt x="160" y="138"/>
                  <a:pt x="160" y="133"/>
                </a:cubicBezTo>
                <a:cubicBezTo>
                  <a:pt x="160" y="51"/>
                  <a:pt x="160" y="51"/>
                  <a:pt x="160" y="51"/>
                </a:cubicBezTo>
                <a:cubicBezTo>
                  <a:pt x="160" y="45"/>
                  <a:pt x="160" y="45"/>
                  <a:pt x="160" y="45"/>
                </a:cubicBezTo>
                <a:cubicBezTo>
                  <a:pt x="160" y="29"/>
                  <a:pt x="160" y="29"/>
                  <a:pt x="160" y="29"/>
                </a:cubicBezTo>
                <a:cubicBezTo>
                  <a:pt x="160" y="25"/>
                  <a:pt x="156" y="21"/>
                  <a:pt x="152" y="21"/>
                </a:cubicBezTo>
                <a:close/>
                <a:moveTo>
                  <a:pt x="155" y="133"/>
                </a:moveTo>
                <a:cubicBezTo>
                  <a:pt x="155" y="135"/>
                  <a:pt x="153" y="136"/>
                  <a:pt x="152" y="136"/>
                </a:cubicBezTo>
                <a:cubicBezTo>
                  <a:pt x="8" y="136"/>
                  <a:pt x="8" y="136"/>
                  <a:pt x="8" y="136"/>
                </a:cubicBezTo>
                <a:cubicBezTo>
                  <a:pt x="7" y="136"/>
                  <a:pt x="5" y="135"/>
                  <a:pt x="5" y="133"/>
                </a:cubicBezTo>
                <a:cubicBezTo>
                  <a:pt x="5" y="51"/>
                  <a:pt x="5" y="51"/>
                  <a:pt x="5" y="51"/>
                </a:cubicBezTo>
                <a:cubicBezTo>
                  <a:pt x="155" y="51"/>
                  <a:pt x="155" y="51"/>
                  <a:pt x="155" y="51"/>
                </a:cubicBezTo>
                <a:lnTo>
                  <a:pt x="155" y="133"/>
                </a:lnTo>
                <a:close/>
                <a:moveTo>
                  <a:pt x="5" y="45"/>
                </a:moveTo>
                <a:cubicBezTo>
                  <a:pt x="5" y="8"/>
                  <a:pt x="5" y="8"/>
                  <a:pt x="5" y="8"/>
                </a:cubicBezTo>
                <a:cubicBezTo>
                  <a:pt x="5" y="7"/>
                  <a:pt x="7" y="5"/>
                  <a:pt x="8" y="5"/>
                </a:cubicBezTo>
                <a:cubicBezTo>
                  <a:pt x="67" y="5"/>
                  <a:pt x="67" y="5"/>
                  <a:pt x="67" y="5"/>
                </a:cubicBezTo>
                <a:cubicBezTo>
                  <a:pt x="68" y="5"/>
                  <a:pt x="69" y="7"/>
                  <a:pt x="69" y="8"/>
                </a:cubicBezTo>
                <a:cubicBezTo>
                  <a:pt x="69" y="27"/>
                  <a:pt x="69" y="27"/>
                  <a:pt x="69" y="27"/>
                </a:cubicBezTo>
                <a:cubicBezTo>
                  <a:pt x="152" y="27"/>
                  <a:pt x="152" y="27"/>
                  <a:pt x="152" y="27"/>
                </a:cubicBezTo>
                <a:cubicBezTo>
                  <a:pt x="153" y="27"/>
                  <a:pt x="155" y="28"/>
                  <a:pt x="155" y="29"/>
                </a:cubicBezTo>
                <a:cubicBezTo>
                  <a:pt x="155" y="45"/>
                  <a:pt x="155" y="45"/>
                  <a:pt x="155" y="45"/>
                </a:cubicBezTo>
                <a:lnTo>
                  <a:pt x="5" y="45"/>
                </a:lnTo>
                <a:close/>
                <a:moveTo>
                  <a:pt x="48" y="77"/>
                </a:moveTo>
                <a:cubicBezTo>
                  <a:pt x="48" y="76"/>
                  <a:pt x="49" y="75"/>
                  <a:pt x="51" y="75"/>
                </a:cubicBezTo>
                <a:cubicBezTo>
                  <a:pt x="88" y="75"/>
                  <a:pt x="88" y="75"/>
                  <a:pt x="88" y="75"/>
                </a:cubicBezTo>
                <a:cubicBezTo>
                  <a:pt x="89" y="75"/>
                  <a:pt x="91" y="76"/>
                  <a:pt x="91" y="77"/>
                </a:cubicBezTo>
                <a:cubicBezTo>
                  <a:pt x="91" y="79"/>
                  <a:pt x="89" y="80"/>
                  <a:pt x="88" y="80"/>
                </a:cubicBezTo>
                <a:cubicBezTo>
                  <a:pt x="51" y="80"/>
                  <a:pt x="51" y="80"/>
                  <a:pt x="51" y="80"/>
                </a:cubicBezTo>
                <a:cubicBezTo>
                  <a:pt x="49" y="80"/>
                  <a:pt x="48" y="79"/>
                  <a:pt x="48" y="77"/>
                </a:cubicBezTo>
                <a:close/>
                <a:moveTo>
                  <a:pt x="48" y="93"/>
                </a:moveTo>
                <a:cubicBezTo>
                  <a:pt x="48" y="92"/>
                  <a:pt x="49" y="91"/>
                  <a:pt x="51" y="91"/>
                </a:cubicBezTo>
                <a:cubicBezTo>
                  <a:pt x="109" y="91"/>
                  <a:pt x="109" y="91"/>
                  <a:pt x="109" y="91"/>
                </a:cubicBezTo>
                <a:cubicBezTo>
                  <a:pt x="111" y="91"/>
                  <a:pt x="112" y="92"/>
                  <a:pt x="112" y="93"/>
                </a:cubicBezTo>
                <a:cubicBezTo>
                  <a:pt x="112" y="95"/>
                  <a:pt x="111" y="96"/>
                  <a:pt x="109" y="96"/>
                </a:cubicBezTo>
                <a:cubicBezTo>
                  <a:pt x="51" y="96"/>
                  <a:pt x="51" y="96"/>
                  <a:pt x="51" y="96"/>
                </a:cubicBezTo>
                <a:cubicBezTo>
                  <a:pt x="49" y="96"/>
                  <a:pt x="48" y="95"/>
                  <a:pt x="48" y="93"/>
                </a:cubicBezTo>
                <a:close/>
                <a:moveTo>
                  <a:pt x="48" y="109"/>
                </a:moveTo>
                <a:cubicBezTo>
                  <a:pt x="48" y="108"/>
                  <a:pt x="49" y="107"/>
                  <a:pt x="51" y="107"/>
                </a:cubicBezTo>
                <a:cubicBezTo>
                  <a:pt x="109" y="107"/>
                  <a:pt x="109" y="107"/>
                  <a:pt x="109" y="107"/>
                </a:cubicBezTo>
                <a:cubicBezTo>
                  <a:pt x="111" y="107"/>
                  <a:pt x="112" y="108"/>
                  <a:pt x="112" y="109"/>
                </a:cubicBezTo>
                <a:cubicBezTo>
                  <a:pt x="112" y="111"/>
                  <a:pt x="111" y="112"/>
                  <a:pt x="109" y="112"/>
                </a:cubicBezTo>
                <a:cubicBezTo>
                  <a:pt x="51" y="112"/>
                  <a:pt x="51" y="112"/>
                  <a:pt x="51" y="112"/>
                </a:cubicBezTo>
                <a:cubicBezTo>
                  <a:pt x="49" y="112"/>
                  <a:pt x="48" y="111"/>
                  <a:pt x="48" y="1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7"/>
          <p:cNvSpPr/>
          <p:nvPr/>
        </p:nvSpPr>
        <p:spPr>
          <a:xfrm>
            <a:off x="6221584" y="4278788"/>
            <a:ext cx="524171" cy="513406"/>
          </a:xfrm>
          <a:custGeom>
            <a:rect b="b" l="l" r="r" t="t"/>
            <a:pathLst>
              <a:path extrusionOk="0" h="155" w="160">
                <a:moveTo>
                  <a:pt x="131" y="70"/>
                </a:moveTo>
                <a:cubicBezTo>
                  <a:pt x="133" y="70"/>
                  <a:pt x="134" y="72"/>
                  <a:pt x="134" y="73"/>
                </a:cubicBezTo>
                <a:cubicBezTo>
                  <a:pt x="134" y="75"/>
                  <a:pt x="133" y="76"/>
                  <a:pt x="131" y="76"/>
                </a:cubicBezTo>
                <a:cubicBezTo>
                  <a:pt x="129" y="76"/>
                  <a:pt x="128" y="75"/>
                  <a:pt x="128" y="73"/>
                </a:cubicBezTo>
                <a:cubicBezTo>
                  <a:pt x="128" y="72"/>
                  <a:pt x="129" y="70"/>
                  <a:pt x="131" y="70"/>
                </a:cubicBezTo>
                <a:close/>
                <a:moveTo>
                  <a:pt x="23" y="73"/>
                </a:moveTo>
                <a:cubicBezTo>
                  <a:pt x="23" y="75"/>
                  <a:pt x="25" y="76"/>
                  <a:pt x="26" y="76"/>
                </a:cubicBezTo>
                <a:cubicBezTo>
                  <a:pt x="28" y="76"/>
                  <a:pt x="29" y="75"/>
                  <a:pt x="29" y="73"/>
                </a:cubicBezTo>
                <a:cubicBezTo>
                  <a:pt x="29" y="72"/>
                  <a:pt x="28" y="70"/>
                  <a:pt x="26" y="70"/>
                </a:cubicBezTo>
                <a:cubicBezTo>
                  <a:pt x="25" y="70"/>
                  <a:pt x="23" y="72"/>
                  <a:pt x="23" y="73"/>
                </a:cubicBezTo>
                <a:close/>
                <a:moveTo>
                  <a:pt x="32" y="82"/>
                </a:moveTo>
                <a:cubicBezTo>
                  <a:pt x="32" y="84"/>
                  <a:pt x="33" y="85"/>
                  <a:pt x="35" y="85"/>
                </a:cubicBezTo>
                <a:cubicBezTo>
                  <a:pt x="37" y="85"/>
                  <a:pt x="38" y="84"/>
                  <a:pt x="38" y="82"/>
                </a:cubicBezTo>
                <a:cubicBezTo>
                  <a:pt x="38" y="80"/>
                  <a:pt x="37" y="79"/>
                  <a:pt x="35" y="79"/>
                </a:cubicBezTo>
                <a:cubicBezTo>
                  <a:pt x="33" y="79"/>
                  <a:pt x="32" y="80"/>
                  <a:pt x="32" y="82"/>
                </a:cubicBezTo>
                <a:close/>
                <a:moveTo>
                  <a:pt x="50" y="82"/>
                </a:moveTo>
                <a:cubicBezTo>
                  <a:pt x="50" y="84"/>
                  <a:pt x="51" y="85"/>
                  <a:pt x="52" y="85"/>
                </a:cubicBezTo>
                <a:cubicBezTo>
                  <a:pt x="54" y="85"/>
                  <a:pt x="55" y="84"/>
                  <a:pt x="55" y="82"/>
                </a:cubicBezTo>
                <a:cubicBezTo>
                  <a:pt x="55" y="80"/>
                  <a:pt x="54" y="79"/>
                  <a:pt x="52" y="79"/>
                </a:cubicBezTo>
                <a:cubicBezTo>
                  <a:pt x="51" y="79"/>
                  <a:pt x="50" y="80"/>
                  <a:pt x="50" y="82"/>
                </a:cubicBezTo>
                <a:close/>
                <a:moveTo>
                  <a:pt x="41" y="91"/>
                </a:moveTo>
                <a:cubicBezTo>
                  <a:pt x="41" y="92"/>
                  <a:pt x="42" y="94"/>
                  <a:pt x="44" y="94"/>
                </a:cubicBezTo>
                <a:cubicBezTo>
                  <a:pt x="45" y="94"/>
                  <a:pt x="47" y="92"/>
                  <a:pt x="47" y="91"/>
                </a:cubicBezTo>
                <a:cubicBezTo>
                  <a:pt x="47" y="89"/>
                  <a:pt x="45" y="88"/>
                  <a:pt x="44" y="88"/>
                </a:cubicBezTo>
                <a:cubicBezTo>
                  <a:pt x="42" y="88"/>
                  <a:pt x="41" y="89"/>
                  <a:pt x="41" y="91"/>
                </a:cubicBezTo>
                <a:close/>
                <a:moveTo>
                  <a:pt x="58" y="91"/>
                </a:moveTo>
                <a:cubicBezTo>
                  <a:pt x="58" y="92"/>
                  <a:pt x="60" y="94"/>
                  <a:pt x="61" y="94"/>
                </a:cubicBezTo>
                <a:cubicBezTo>
                  <a:pt x="63" y="94"/>
                  <a:pt x="64" y="92"/>
                  <a:pt x="64" y="91"/>
                </a:cubicBezTo>
                <a:cubicBezTo>
                  <a:pt x="64" y="89"/>
                  <a:pt x="63" y="88"/>
                  <a:pt x="61" y="88"/>
                </a:cubicBezTo>
                <a:cubicBezTo>
                  <a:pt x="60" y="88"/>
                  <a:pt x="58" y="89"/>
                  <a:pt x="58" y="91"/>
                </a:cubicBezTo>
                <a:close/>
                <a:moveTo>
                  <a:pt x="67" y="99"/>
                </a:moveTo>
                <a:cubicBezTo>
                  <a:pt x="67" y="101"/>
                  <a:pt x="68" y="102"/>
                  <a:pt x="70" y="102"/>
                </a:cubicBezTo>
                <a:cubicBezTo>
                  <a:pt x="72" y="102"/>
                  <a:pt x="73" y="101"/>
                  <a:pt x="73" y="99"/>
                </a:cubicBezTo>
                <a:cubicBezTo>
                  <a:pt x="73" y="98"/>
                  <a:pt x="72" y="97"/>
                  <a:pt x="70" y="97"/>
                </a:cubicBezTo>
                <a:cubicBezTo>
                  <a:pt x="68" y="97"/>
                  <a:pt x="67" y="98"/>
                  <a:pt x="67" y="99"/>
                </a:cubicBezTo>
                <a:close/>
                <a:moveTo>
                  <a:pt x="84" y="99"/>
                </a:moveTo>
                <a:cubicBezTo>
                  <a:pt x="84" y="101"/>
                  <a:pt x="86" y="102"/>
                  <a:pt x="87" y="102"/>
                </a:cubicBezTo>
                <a:cubicBezTo>
                  <a:pt x="89" y="102"/>
                  <a:pt x="90" y="101"/>
                  <a:pt x="90" y="99"/>
                </a:cubicBezTo>
                <a:cubicBezTo>
                  <a:pt x="90" y="98"/>
                  <a:pt x="89" y="97"/>
                  <a:pt x="87" y="97"/>
                </a:cubicBezTo>
                <a:cubicBezTo>
                  <a:pt x="86" y="97"/>
                  <a:pt x="84" y="98"/>
                  <a:pt x="84" y="99"/>
                </a:cubicBezTo>
                <a:close/>
                <a:moveTo>
                  <a:pt x="93" y="91"/>
                </a:moveTo>
                <a:cubicBezTo>
                  <a:pt x="93" y="92"/>
                  <a:pt x="95" y="94"/>
                  <a:pt x="96" y="94"/>
                </a:cubicBezTo>
                <a:cubicBezTo>
                  <a:pt x="98" y="94"/>
                  <a:pt x="99" y="92"/>
                  <a:pt x="99" y="91"/>
                </a:cubicBezTo>
                <a:cubicBezTo>
                  <a:pt x="99" y="89"/>
                  <a:pt x="98" y="88"/>
                  <a:pt x="96" y="88"/>
                </a:cubicBezTo>
                <a:cubicBezTo>
                  <a:pt x="95" y="88"/>
                  <a:pt x="93" y="89"/>
                  <a:pt x="93" y="91"/>
                </a:cubicBezTo>
                <a:close/>
                <a:moveTo>
                  <a:pt x="76" y="108"/>
                </a:moveTo>
                <a:cubicBezTo>
                  <a:pt x="76" y="110"/>
                  <a:pt x="77" y="111"/>
                  <a:pt x="79" y="111"/>
                </a:cubicBezTo>
                <a:cubicBezTo>
                  <a:pt x="80" y="111"/>
                  <a:pt x="82" y="110"/>
                  <a:pt x="82" y="108"/>
                </a:cubicBezTo>
                <a:cubicBezTo>
                  <a:pt x="82" y="107"/>
                  <a:pt x="80" y="105"/>
                  <a:pt x="79" y="105"/>
                </a:cubicBezTo>
                <a:cubicBezTo>
                  <a:pt x="77" y="105"/>
                  <a:pt x="76" y="107"/>
                  <a:pt x="76" y="108"/>
                </a:cubicBezTo>
                <a:close/>
                <a:moveTo>
                  <a:pt x="102" y="82"/>
                </a:moveTo>
                <a:cubicBezTo>
                  <a:pt x="102" y="84"/>
                  <a:pt x="103" y="85"/>
                  <a:pt x="105" y="85"/>
                </a:cubicBezTo>
                <a:cubicBezTo>
                  <a:pt x="106" y="85"/>
                  <a:pt x="108" y="84"/>
                  <a:pt x="108" y="82"/>
                </a:cubicBezTo>
                <a:cubicBezTo>
                  <a:pt x="108" y="80"/>
                  <a:pt x="106" y="79"/>
                  <a:pt x="105" y="79"/>
                </a:cubicBezTo>
                <a:cubicBezTo>
                  <a:pt x="103" y="79"/>
                  <a:pt x="102" y="80"/>
                  <a:pt x="102" y="82"/>
                </a:cubicBezTo>
                <a:close/>
                <a:moveTo>
                  <a:pt x="119" y="82"/>
                </a:moveTo>
                <a:cubicBezTo>
                  <a:pt x="119" y="84"/>
                  <a:pt x="121" y="85"/>
                  <a:pt x="122" y="85"/>
                </a:cubicBezTo>
                <a:cubicBezTo>
                  <a:pt x="124" y="85"/>
                  <a:pt x="125" y="84"/>
                  <a:pt x="125" y="82"/>
                </a:cubicBezTo>
                <a:cubicBezTo>
                  <a:pt x="125" y="80"/>
                  <a:pt x="124" y="79"/>
                  <a:pt x="122" y="79"/>
                </a:cubicBezTo>
                <a:cubicBezTo>
                  <a:pt x="121" y="79"/>
                  <a:pt x="119" y="80"/>
                  <a:pt x="119" y="82"/>
                </a:cubicBezTo>
                <a:close/>
                <a:moveTo>
                  <a:pt x="111" y="91"/>
                </a:moveTo>
                <a:cubicBezTo>
                  <a:pt x="111" y="92"/>
                  <a:pt x="112" y="94"/>
                  <a:pt x="114" y="94"/>
                </a:cubicBezTo>
                <a:cubicBezTo>
                  <a:pt x="115" y="94"/>
                  <a:pt x="117" y="92"/>
                  <a:pt x="117" y="91"/>
                </a:cubicBezTo>
                <a:cubicBezTo>
                  <a:pt x="117" y="89"/>
                  <a:pt x="115" y="88"/>
                  <a:pt x="114" y="88"/>
                </a:cubicBezTo>
                <a:cubicBezTo>
                  <a:pt x="112" y="88"/>
                  <a:pt x="111" y="89"/>
                  <a:pt x="111" y="91"/>
                </a:cubicBezTo>
                <a:close/>
                <a:moveTo>
                  <a:pt x="132" y="93"/>
                </a:moveTo>
                <a:cubicBezTo>
                  <a:pt x="132" y="94"/>
                  <a:pt x="132" y="94"/>
                  <a:pt x="132" y="94"/>
                </a:cubicBezTo>
                <a:cubicBezTo>
                  <a:pt x="160" y="109"/>
                  <a:pt x="160" y="109"/>
                  <a:pt x="160" y="109"/>
                </a:cubicBezTo>
                <a:cubicBezTo>
                  <a:pt x="80" y="155"/>
                  <a:pt x="80" y="155"/>
                  <a:pt x="80" y="155"/>
                </a:cubicBezTo>
                <a:cubicBezTo>
                  <a:pt x="0" y="109"/>
                  <a:pt x="0" y="109"/>
                  <a:pt x="0" y="109"/>
                </a:cubicBezTo>
                <a:cubicBezTo>
                  <a:pt x="28" y="94"/>
                  <a:pt x="28" y="94"/>
                  <a:pt x="28" y="94"/>
                </a:cubicBezTo>
                <a:cubicBezTo>
                  <a:pt x="0" y="77"/>
                  <a:pt x="0" y="77"/>
                  <a:pt x="0" y="77"/>
                </a:cubicBezTo>
                <a:cubicBezTo>
                  <a:pt x="28" y="61"/>
                  <a:pt x="28" y="61"/>
                  <a:pt x="28" y="61"/>
                </a:cubicBezTo>
                <a:cubicBezTo>
                  <a:pt x="0" y="45"/>
                  <a:pt x="0" y="45"/>
                  <a:pt x="0" y="45"/>
                </a:cubicBezTo>
                <a:cubicBezTo>
                  <a:pt x="80" y="0"/>
                  <a:pt x="80" y="0"/>
                  <a:pt x="80" y="0"/>
                </a:cubicBezTo>
                <a:cubicBezTo>
                  <a:pt x="160" y="45"/>
                  <a:pt x="160" y="45"/>
                  <a:pt x="160" y="45"/>
                </a:cubicBezTo>
                <a:cubicBezTo>
                  <a:pt x="132" y="61"/>
                  <a:pt x="132" y="61"/>
                  <a:pt x="132" y="61"/>
                </a:cubicBezTo>
                <a:cubicBezTo>
                  <a:pt x="160" y="77"/>
                  <a:pt x="160" y="77"/>
                  <a:pt x="160" y="77"/>
                </a:cubicBezTo>
                <a:cubicBezTo>
                  <a:pt x="133" y="93"/>
                  <a:pt x="133" y="93"/>
                  <a:pt x="133" y="93"/>
                </a:cubicBezTo>
                <a:cubicBezTo>
                  <a:pt x="132" y="93"/>
                  <a:pt x="132" y="93"/>
                  <a:pt x="132" y="93"/>
                </a:cubicBezTo>
                <a:close/>
                <a:moveTo>
                  <a:pt x="12" y="45"/>
                </a:moveTo>
                <a:cubicBezTo>
                  <a:pt x="80" y="84"/>
                  <a:pt x="80" y="84"/>
                  <a:pt x="80" y="84"/>
                </a:cubicBezTo>
                <a:cubicBezTo>
                  <a:pt x="126" y="58"/>
                  <a:pt x="126" y="58"/>
                  <a:pt x="126" y="58"/>
                </a:cubicBezTo>
                <a:cubicBezTo>
                  <a:pt x="126" y="58"/>
                  <a:pt x="126" y="58"/>
                  <a:pt x="126" y="58"/>
                </a:cubicBezTo>
                <a:cubicBezTo>
                  <a:pt x="148" y="45"/>
                  <a:pt x="148" y="45"/>
                  <a:pt x="148" y="45"/>
                </a:cubicBezTo>
                <a:cubicBezTo>
                  <a:pt x="80" y="7"/>
                  <a:pt x="80" y="7"/>
                  <a:pt x="80" y="7"/>
                </a:cubicBezTo>
                <a:lnTo>
                  <a:pt x="12" y="45"/>
                </a:lnTo>
                <a:close/>
                <a:moveTo>
                  <a:pt x="12" y="77"/>
                </a:moveTo>
                <a:cubicBezTo>
                  <a:pt x="16" y="80"/>
                  <a:pt x="16" y="80"/>
                  <a:pt x="16" y="80"/>
                </a:cubicBezTo>
                <a:cubicBezTo>
                  <a:pt x="16" y="79"/>
                  <a:pt x="17" y="79"/>
                  <a:pt x="18" y="79"/>
                </a:cubicBezTo>
                <a:cubicBezTo>
                  <a:pt x="19" y="79"/>
                  <a:pt x="20" y="80"/>
                  <a:pt x="20" y="82"/>
                </a:cubicBezTo>
                <a:cubicBezTo>
                  <a:pt x="20" y="82"/>
                  <a:pt x="20" y="82"/>
                  <a:pt x="20" y="82"/>
                </a:cubicBezTo>
                <a:cubicBezTo>
                  <a:pt x="50" y="99"/>
                  <a:pt x="50" y="99"/>
                  <a:pt x="50" y="99"/>
                </a:cubicBezTo>
                <a:cubicBezTo>
                  <a:pt x="50" y="98"/>
                  <a:pt x="51" y="97"/>
                  <a:pt x="52" y="97"/>
                </a:cubicBezTo>
                <a:cubicBezTo>
                  <a:pt x="54" y="97"/>
                  <a:pt x="55" y="98"/>
                  <a:pt x="55" y="99"/>
                </a:cubicBezTo>
                <a:cubicBezTo>
                  <a:pt x="55" y="100"/>
                  <a:pt x="55" y="101"/>
                  <a:pt x="54" y="102"/>
                </a:cubicBezTo>
                <a:cubicBezTo>
                  <a:pt x="61" y="105"/>
                  <a:pt x="61" y="105"/>
                  <a:pt x="61" y="105"/>
                </a:cubicBezTo>
                <a:cubicBezTo>
                  <a:pt x="61" y="105"/>
                  <a:pt x="61" y="105"/>
                  <a:pt x="61" y="105"/>
                </a:cubicBezTo>
                <a:cubicBezTo>
                  <a:pt x="63" y="105"/>
                  <a:pt x="64" y="106"/>
                  <a:pt x="64" y="107"/>
                </a:cubicBezTo>
                <a:cubicBezTo>
                  <a:pt x="80" y="116"/>
                  <a:pt x="80" y="116"/>
                  <a:pt x="80" y="116"/>
                </a:cubicBezTo>
                <a:cubicBezTo>
                  <a:pt x="93" y="109"/>
                  <a:pt x="93" y="109"/>
                  <a:pt x="93" y="109"/>
                </a:cubicBezTo>
                <a:cubicBezTo>
                  <a:pt x="93" y="109"/>
                  <a:pt x="93" y="108"/>
                  <a:pt x="93" y="108"/>
                </a:cubicBezTo>
                <a:cubicBezTo>
                  <a:pt x="93" y="107"/>
                  <a:pt x="95" y="105"/>
                  <a:pt x="96" y="105"/>
                </a:cubicBezTo>
                <a:cubicBezTo>
                  <a:pt x="97" y="105"/>
                  <a:pt x="98" y="106"/>
                  <a:pt x="98" y="106"/>
                </a:cubicBezTo>
                <a:cubicBezTo>
                  <a:pt x="105" y="102"/>
                  <a:pt x="105" y="102"/>
                  <a:pt x="105" y="102"/>
                </a:cubicBezTo>
                <a:cubicBezTo>
                  <a:pt x="103" y="102"/>
                  <a:pt x="102" y="101"/>
                  <a:pt x="102" y="99"/>
                </a:cubicBezTo>
                <a:cubicBezTo>
                  <a:pt x="102" y="98"/>
                  <a:pt x="103" y="97"/>
                  <a:pt x="105" y="97"/>
                </a:cubicBezTo>
                <a:cubicBezTo>
                  <a:pt x="106" y="97"/>
                  <a:pt x="108" y="98"/>
                  <a:pt x="108" y="99"/>
                </a:cubicBezTo>
                <a:cubicBezTo>
                  <a:pt x="108" y="100"/>
                  <a:pt x="108" y="100"/>
                  <a:pt x="107" y="101"/>
                </a:cubicBezTo>
                <a:cubicBezTo>
                  <a:pt x="126" y="90"/>
                  <a:pt x="126" y="90"/>
                  <a:pt x="126" y="90"/>
                </a:cubicBezTo>
                <a:cubicBezTo>
                  <a:pt x="126" y="90"/>
                  <a:pt x="126" y="90"/>
                  <a:pt x="126" y="90"/>
                </a:cubicBezTo>
                <a:cubicBezTo>
                  <a:pt x="137" y="84"/>
                  <a:pt x="137" y="84"/>
                  <a:pt x="137" y="84"/>
                </a:cubicBezTo>
                <a:cubicBezTo>
                  <a:pt x="137" y="83"/>
                  <a:pt x="137" y="83"/>
                  <a:pt x="137" y="82"/>
                </a:cubicBezTo>
                <a:cubicBezTo>
                  <a:pt x="137" y="80"/>
                  <a:pt x="138" y="79"/>
                  <a:pt x="140" y="79"/>
                </a:cubicBezTo>
                <a:cubicBezTo>
                  <a:pt x="141" y="79"/>
                  <a:pt x="142" y="80"/>
                  <a:pt x="142" y="81"/>
                </a:cubicBezTo>
                <a:cubicBezTo>
                  <a:pt x="148" y="77"/>
                  <a:pt x="148" y="77"/>
                  <a:pt x="148" y="77"/>
                </a:cubicBezTo>
                <a:cubicBezTo>
                  <a:pt x="126" y="65"/>
                  <a:pt x="126" y="65"/>
                  <a:pt x="126" y="65"/>
                </a:cubicBezTo>
                <a:cubicBezTo>
                  <a:pt x="125" y="65"/>
                  <a:pt x="125" y="65"/>
                  <a:pt x="125" y="65"/>
                </a:cubicBezTo>
                <a:cubicBezTo>
                  <a:pt x="125" y="67"/>
                  <a:pt x="124" y="67"/>
                  <a:pt x="122" y="67"/>
                </a:cubicBezTo>
                <a:cubicBezTo>
                  <a:pt x="122" y="67"/>
                  <a:pt x="122" y="67"/>
                  <a:pt x="122" y="67"/>
                </a:cubicBezTo>
                <a:cubicBezTo>
                  <a:pt x="115" y="71"/>
                  <a:pt x="115" y="71"/>
                  <a:pt x="115" y="71"/>
                </a:cubicBezTo>
                <a:cubicBezTo>
                  <a:pt x="116" y="71"/>
                  <a:pt x="117" y="72"/>
                  <a:pt x="117" y="73"/>
                </a:cubicBezTo>
                <a:cubicBezTo>
                  <a:pt x="117" y="75"/>
                  <a:pt x="115" y="76"/>
                  <a:pt x="114" y="76"/>
                </a:cubicBezTo>
                <a:cubicBezTo>
                  <a:pt x="112" y="76"/>
                  <a:pt x="111" y="75"/>
                  <a:pt x="111" y="74"/>
                </a:cubicBezTo>
                <a:cubicBezTo>
                  <a:pt x="82" y="90"/>
                  <a:pt x="82" y="90"/>
                  <a:pt x="82" y="90"/>
                </a:cubicBezTo>
                <a:cubicBezTo>
                  <a:pt x="82" y="90"/>
                  <a:pt x="82" y="91"/>
                  <a:pt x="82" y="91"/>
                </a:cubicBezTo>
                <a:cubicBezTo>
                  <a:pt x="82" y="92"/>
                  <a:pt x="80" y="94"/>
                  <a:pt x="79" y="94"/>
                </a:cubicBezTo>
                <a:cubicBezTo>
                  <a:pt x="77" y="94"/>
                  <a:pt x="76" y="92"/>
                  <a:pt x="76" y="91"/>
                </a:cubicBezTo>
                <a:cubicBezTo>
                  <a:pt x="76" y="90"/>
                  <a:pt x="76" y="90"/>
                  <a:pt x="76" y="89"/>
                </a:cubicBezTo>
                <a:cubicBezTo>
                  <a:pt x="46" y="72"/>
                  <a:pt x="46" y="72"/>
                  <a:pt x="46" y="72"/>
                </a:cubicBezTo>
                <a:cubicBezTo>
                  <a:pt x="46" y="72"/>
                  <a:pt x="47" y="73"/>
                  <a:pt x="47" y="73"/>
                </a:cubicBezTo>
                <a:cubicBezTo>
                  <a:pt x="47" y="75"/>
                  <a:pt x="45" y="76"/>
                  <a:pt x="44" y="76"/>
                </a:cubicBezTo>
                <a:cubicBezTo>
                  <a:pt x="42" y="76"/>
                  <a:pt x="41" y="75"/>
                  <a:pt x="41" y="73"/>
                </a:cubicBezTo>
                <a:cubicBezTo>
                  <a:pt x="41" y="72"/>
                  <a:pt x="42" y="70"/>
                  <a:pt x="44" y="70"/>
                </a:cubicBezTo>
                <a:cubicBezTo>
                  <a:pt x="37" y="67"/>
                  <a:pt x="37" y="67"/>
                  <a:pt x="37" y="67"/>
                </a:cubicBezTo>
                <a:cubicBezTo>
                  <a:pt x="36" y="67"/>
                  <a:pt x="36" y="67"/>
                  <a:pt x="35" y="67"/>
                </a:cubicBezTo>
                <a:cubicBezTo>
                  <a:pt x="34" y="67"/>
                  <a:pt x="33" y="67"/>
                  <a:pt x="32" y="66"/>
                </a:cubicBezTo>
                <a:lnTo>
                  <a:pt x="12" y="77"/>
                </a:lnTo>
                <a:close/>
                <a:moveTo>
                  <a:pt x="126" y="97"/>
                </a:moveTo>
                <a:cubicBezTo>
                  <a:pt x="80" y="123"/>
                  <a:pt x="80" y="123"/>
                  <a:pt x="80" y="123"/>
                </a:cubicBezTo>
                <a:cubicBezTo>
                  <a:pt x="34" y="97"/>
                  <a:pt x="34" y="97"/>
                  <a:pt x="34" y="97"/>
                </a:cubicBezTo>
                <a:cubicBezTo>
                  <a:pt x="12" y="110"/>
                  <a:pt x="12" y="110"/>
                  <a:pt x="12" y="110"/>
                </a:cubicBezTo>
                <a:cubicBezTo>
                  <a:pt x="80" y="148"/>
                  <a:pt x="80" y="148"/>
                  <a:pt x="80" y="148"/>
                </a:cubicBezTo>
                <a:cubicBezTo>
                  <a:pt x="148" y="110"/>
                  <a:pt x="148" y="110"/>
                  <a:pt x="148" y="110"/>
                </a:cubicBezTo>
                <a:lnTo>
                  <a:pt x="126" y="9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7"/>
          <p:cNvSpPr/>
          <p:nvPr/>
        </p:nvSpPr>
        <p:spPr>
          <a:xfrm>
            <a:off x="2211070" y="4278787"/>
            <a:ext cx="524171" cy="513406"/>
          </a:xfrm>
          <a:custGeom>
            <a:rect b="b" l="l" r="r" t="t"/>
            <a:pathLst>
              <a:path extrusionOk="0" h="160" w="160">
                <a:moveTo>
                  <a:pt x="153" y="72"/>
                </a:moveTo>
                <a:cubicBezTo>
                  <a:pt x="144" y="72"/>
                  <a:pt x="144" y="72"/>
                  <a:pt x="144" y="72"/>
                </a:cubicBezTo>
                <a:cubicBezTo>
                  <a:pt x="144" y="55"/>
                  <a:pt x="144" y="55"/>
                  <a:pt x="144" y="55"/>
                </a:cubicBezTo>
                <a:cubicBezTo>
                  <a:pt x="144" y="51"/>
                  <a:pt x="141" y="48"/>
                  <a:pt x="137" y="48"/>
                </a:cubicBezTo>
                <a:cubicBezTo>
                  <a:pt x="133" y="48"/>
                  <a:pt x="133" y="48"/>
                  <a:pt x="133" y="48"/>
                </a:cubicBezTo>
                <a:cubicBezTo>
                  <a:pt x="133" y="0"/>
                  <a:pt x="133" y="0"/>
                  <a:pt x="133" y="0"/>
                </a:cubicBezTo>
                <a:cubicBezTo>
                  <a:pt x="27" y="0"/>
                  <a:pt x="27" y="0"/>
                  <a:pt x="27" y="0"/>
                </a:cubicBezTo>
                <a:cubicBezTo>
                  <a:pt x="27" y="5"/>
                  <a:pt x="27" y="5"/>
                  <a:pt x="27" y="5"/>
                </a:cubicBezTo>
                <a:cubicBezTo>
                  <a:pt x="19" y="5"/>
                  <a:pt x="19" y="5"/>
                  <a:pt x="19" y="5"/>
                </a:cubicBezTo>
                <a:cubicBezTo>
                  <a:pt x="19" y="11"/>
                  <a:pt x="19" y="11"/>
                  <a:pt x="19" y="11"/>
                </a:cubicBezTo>
                <a:cubicBezTo>
                  <a:pt x="11" y="11"/>
                  <a:pt x="11" y="11"/>
                  <a:pt x="11" y="11"/>
                </a:cubicBezTo>
                <a:cubicBezTo>
                  <a:pt x="11" y="29"/>
                  <a:pt x="11" y="29"/>
                  <a:pt x="11" y="29"/>
                </a:cubicBezTo>
                <a:cubicBezTo>
                  <a:pt x="7" y="29"/>
                  <a:pt x="7" y="29"/>
                  <a:pt x="7" y="29"/>
                </a:cubicBezTo>
                <a:cubicBezTo>
                  <a:pt x="3" y="29"/>
                  <a:pt x="0" y="33"/>
                  <a:pt x="0" y="37"/>
                </a:cubicBezTo>
                <a:cubicBezTo>
                  <a:pt x="0" y="153"/>
                  <a:pt x="0" y="153"/>
                  <a:pt x="0" y="153"/>
                </a:cubicBezTo>
                <a:cubicBezTo>
                  <a:pt x="0" y="153"/>
                  <a:pt x="0" y="153"/>
                  <a:pt x="0" y="153"/>
                </a:cubicBezTo>
                <a:cubicBezTo>
                  <a:pt x="0" y="155"/>
                  <a:pt x="0" y="156"/>
                  <a:pt x="1" y="157"/>
                </a:cubicBezTo>
                <a:cubicBezTo>
                  <a:pt x="3" y="159"/>
                  <a:pt x="5" y="160"/>
                  <a:pt x="7" y="160"/>
                </a:cubicBezTo>
                <a:cubicBezTo>
                  <a:pt x="126" y="160"/>
                  <a:pt x="126" y="160"/>
                  <a:pt x="126" y="160"/>
                </a:cubicBezTo>
                <a:cubicBezTo>
                  <a:pt x="129" y="160"/>
                  <a:pt x="132" y="158"/>
                  <a:pt x="133" y="155"/>
                </a:cubicBezTo>
                <a:cubicBezTo>
                  <a:pt x="160" y="80"/>
                  <a:pt x="160" y="80"/>
                  <a:pt x="160" y="80"/>
                </a:cubicBezTo>
                <a:cubicBezTo>
                  <a:pt x="160" y="80"/>
                  <a:pt x="160" y="80"/>
                  <a:pt x="160" y="80"/>
                </a:cubicBezTo>
                <a:cubicBezTo>
                  <a:pt x="160" y="75"/>
                  <a:pt x="157" y="72"/>
                  <a:pt x="153" y="72"/>
                </a:cubicBezTo>
                <a:close/>
                <a:moveTo>
                  <a:pt x="137" y="53"/>
                </a:moveTo>
                <a:cubicBezTo>
                  <a:pt x="138" y="53"/>
                  <a:pt x="139" y="54"/>
                  <a:pt x="139" y="55"/>
                </a:cubicBezTo>
                <a:cubicBezTo>
                  <a:pt x="139" y="72"/>
                  <a:pt x="139" y="72"/>
                  <a:pt x="139" y="72"/>
                </a:cubicBezTo>
                <a:cubicBezTo>
                  <a:pt x="133" y="72"/>
                  <a:pt x="133" y="72"/>
                  <a:pt x="133" y="72"/>
                </a:cubicBezTo>
                <a:cubicBezTo>
                  <a:pt x="133" y="53"/>
                  <a:pt x="133" y="53"/>
                  <a:pt x="133" y="53"/>
                </a:cubicBezTo>
                <a:lnTo>
                  <a:pt x="137" y="53"/>
                </a:lnTo>
                <a:close/>
                <a:moveTo>
                  <a:pt x="128" y="5"/>
                </a:moveTo>
                <a:cubicBezTo>
                  <a:pt x="128" y="48"/>
                  <a:pt x="128" y="48"/>
                  <a:pt x="128" y="48"/>
                </a:cubicBezTo>
                <a:cubicBezTo>
                  <a:pt x="128" y="72"/>
                  <a:pt x="128" y="72"/>
                  <a:pt x="128" y="72"/>
                </a:cubicBezTo>
                <a:cubicBezTo>
                  <a:pt x="34" y="72"/>
                  <a:pt x="34" y="72"/>
                  <a:pt x="34" y="72"/>
                </a:cubicBezTo>
                <a:cubicBezTo>
                  <a:pt x="33" y="72"/>
                  <a:pt x="33" y="72"/>
                  <a:pt x="32" y="72"/>
                </a:cubicBezTo>
                <a:cubicBezTo>
                  <a:pt x="32" y="72"/>
                  <a:pt x="32" y="72"/>
                  <a:pt x="32" y="72"/>
                </a:cubicBezTo>
                <a:cubicBezTo>
                  <a:pt x="32" y="5"/>
                  <a:pt x="32" y="5"/>
                  <a:pt x="32" y="5"/>
                </a:cubicBezTo>
                <a:lnTo>
                  <a:pt x="128" y="5"/>
                </a:lnTo>
                <a:close/>
                <a:moveTo>
                  <a:pt x="27" y="11"/>
                </a:moveTo>
                <a:cubicBezTo>
                  <a:pt x="27" y="79"/>
                  <a:pt x="27" y="79"/>
                  <a:pt x="27" y="79"/>
                </a:cubicBezTo>
                <a:cubicBezTo>
                  <a:pt x="26" y="79"/>
                  <a:pt x="26" y="79"/>
                  <a:pt x="26" y="79"/>
                </a:cubicBezTo>
                <a:cubicBezTo>
                  <a:pt x="24" y="86"/>
                  <a:pt x="24" y="86"/>
                  <a:pt x="24" y="86"/>
                </a:cubicBezTo>
                <a:cubicBezTo>
                  <a:pt x="24" y="11"/>
                  <a:pt x="24" y="11"/>
                  <a:pt x="24" y="11"/>
                </a:cubicBezTo>
                <a:lnTo>
                  <a:pt x="27" y="11"/>
                </a:lnTo>
                <a:close/>
                <a:moveTo>
                  <a:pt x="16" y="16"/>
                </a:moveTo>
                <a:cubicBezTo>
                  <a:pt x="19" y="16"/>
                  <a:pt x="19" y="16"/>
                  <a:pt x="19" y="16"/>
                </a:cubicBezTo>
                <a:cubicBezTo>
                  <a:pt x="19" y="101"/>
                  <a:pt x="19" y="101"/>
                  <a:pt x="19" y="101"/>
                </a:cubicBezTo>
                <a:cubicBezTo>
                  <a:pt x="16" y="108"/>
                  <a:pt x="16" y="108"/>
                  <a:pt x="16" y="108"/>
                </a:cubicBezTo>
                <a:cubicBezTo>
                  <a:pt x="16" y="29"/>
                  <a:pt x="16" y="29"/>
                  <a:pt x="16" y="29"/>
                </a:cubicBezTo>
                <a:lnTo>
                  <a:pt x="16" y="16"/>
                </a:lnTo>
                <a:close/>
                <a:moveTo>
                  <a:pt x="5" y="37"/>
                </a:moveTo>
                <a:cubicBezTo>
                  <a:pt x="5" y="36"/>
                  <a:pt x="6" y="35"/>
                  <a:pt x="7" y="35"/>
                </a:cubicBezTo>
                <a:cubicBezTo>
                  <a:pt x="11" y="35"/>
                  <a:pt x="11" y="35"/>
                  <a:pt x="11" y="35"/>
                </a:cubicBezTo>
                <a:cubicBezTo>
                  <a:pt x="11" y="123"/>
                  <a:pt x="11" y="123"/>
                  <a:pt x="11" y="123"/>
                </a:cubicBezTo>
                <a:cubicBezTo>
                  <a:pt x="5" y="137"/>
                  <a:pt x="5" y="137"/>
                  <a:pt x="5" y="137"/>
                </a:cubicBezTo>
                <a:lnTo>
                  <a:pt x="5" y="37"/>
                </a:lnTo>
                <a:close/>
                <a:moveTo>
                  <a:pt x="128" y="154"/>
                </a:moveTo>
                <a:cubicBezTo>
                  <a:pt x="127" y="154"/>
                  <a:pt x="127" y="155"/>
                  <a:pt x="126" y="155"/>
                </a:cubicBezTo>
                <a:cubicBezTo>
                  <a:pt x="7" y="155"/>
                  <a:pt x="7" y="155"/>
                  <a:pt x="7" y="155"/>
                </a:cubicBezTo>
                <a:cubicBezTo>
                  <a:pt x="6" y="155"/>
                  <a:pt x="6" y="154"/>
                  <a:pt x="6" y="154"/>
                </a:cubicBezTo>
                <a:cubicBezTo>
                  <a:pt x="5" y="154"/>
                  <a:pt x="5" y="153"/>
                  <a:pt x="5" y="153"/>
                </a:cubicBezTo>
                <a:cubicBezTo>
                  <a:pt x="11" y="138"/>
                  <a:pt x="11" y="138"/>
                  <a:pt x="11" y="138"/>
                </a:cubicBezTo>
                <a:cubicBezTo>
                  <a:pt x="11" y="138"/>
                  <a:pt x="11" y="138"/>
                  <a:pt x="11" y="138"/>
                </a:cubicBezTo>
                <a:cubicBezTo>
                  <a:pt x="19" y="116"/>
                  <a:pt x="19" y="116"/>
                  <a:pt x="19" y="116"/>
                </a:cubicBezTo>
                <a:cubicBezTo>
                  <a:pt x="19" y="116"/>
                  <a:pt x="19" y="116"/>
                  <a:pt x="19" y="116"/>
                </a:cubicBezTo>
                <a:cubicBezTo>
                  <a:pt x="27" y="94"/>
                  <a:pt x="27" y="94"/>
                  <a:pt x="27" y="94"/>
                </a:cubicBezTo>
                <a:cubicBezTo>
                  <a:pt x="27" y="94"/>
                  <a:pt x="27" y="94"/>
                  <a:pt x="27" y="94"/>
                </a:cubicBezTo>
                <a:cubicBezTo>
                  <a:pt x="32" y="80"/>
                  <a:pt x="32" y="80"/>
                  <a:pt x="32" y="80"/>
                </a:cubicBezTo>
                <a:cubicBezTo>
                  <a:pt x="32" y="80"/>
                  <a:pt x="32" y="80"/>
                  <a:pt x="32" y="80"/>
                </a:cubicBezTo>
                <a:cubicBezTo>
                  <a:pt x="32" y="80"/>
                  <a:pt x="32" y="80"/>
                  <a:pt x="32" y="80"/>
                </a:cubicBezTo>
                <a:cubicBezTo>
                  <a:pt x="32" y="79"/>
                  <a:pt x="32" y="79"/>
                  <a:pt x="32" y="79"/>
                </a:cubicBezTo>
                <a:cubicBezTo>
                  <a:pt x="32" y="78"/>
                  <a:pt x="32" y="78"/>
                  <a:pt x="32" y="78"/>
                </a:cubicBezTo>
                <a:cubicBezTo>
                  <a:pt x="33" y="78"/>
                  <a:pt x="33" y="77"/>
                  <a:pt x="34" y="77"/>
                </a:cubicBezTo>
                <a:cubicBezTo>
                  <a:pt x="128" y="77"/>
                  <a:pt x="128" y="77"/>
                  <a:pt x="128" y="77"/>
                </a:cubicBezTo>
                <a:cubicBezTo>
                  <a:pt x="133" y="77"/>
                  <a:pt x="133" y="77"/>
                  <a:pt x="133" y="77"/>
                </a:cubicBezTo>
                <a:cubicBezTo>
                  <a:pt x="144" y="77"/>
                  <a:pt x="144" y="77"/>
                  <a:pt x="144" y="77"/>
                </a:cubicBezTo>
                <a:cubicBezTo>
                  <a:pt x="153" y="77"/>
                  <a:pt x="153" y="77"/>
                  <a:pt x="153" y="77"/>
                </a:cubicBezTo>
                <a:cubicBezTo>
                  <a:pt x="154" y="77"/>
                  <a:pt x="155" y="79"/>
                  <a:pt x="155" y="80"/>
                </a:cubicBezTo>
                <a:lnTo>
                  <a:pt x="128" y="154"/>
                </a:lnTo>
                <a:close/>
                <a:moveTo>
                  <a:pt x="45" y="43"/>
                </a:moveTo>
                <a:cubicBezTo>
                  <a:pt x="45" y="41"/>
                  <a:pt x="47" y="40"/>
                  <a:pt x="48" y="40"/>
                </a:cubicBezTo>
                <a:cubicBezTo>
                  <a:pt x="112" y="40"/>
                  <a:pt x="112" y="40"/>
                  <a:pt x="112" y="40"/>
                </a:cubicBezTo>
                <a:cubicBezTo>
                  <a:pt x="113" y="40"/>
                  <a:pt x="115" y="41"/>
                  <a:pt x="115" y="43"/>
                </a:cubicBezTo>
                <a:cubicBezTo>
                  <a:pt x="115" y="44"/>
                  <a:pt x="113" y="45"/>
                  <a:pt x="112" y="45"/>
                </a:cubicBezTo>
                <a:cubicBezTo>
                  <a:pt x="48" y="45"/>
                  <a:pt x="48" y="45"/>
                  <a:pt x="48" y="45"/>
                </a:cubicBezTo>
                <a:cubicBezTo>
                  <a:pt x="47" y="45"/>
                  <a:pt x="45" y="44"/>
                  <a:pt x="45" y="43"/>
                </a:cubicBezTo>
                <a:close/>
                <a:moveTo>
                  <a:pt x="45" y="24"/>
                </a:moveTo>
                <a:cubicBezTo>
                  <a:pt x="45" y="23"/>
                  <a:pt x="47" y="21"/>
                  <a:pt x="48" y="21"/>
                </a:cubicBezTo>
                <a:cubicBezTo>
                  <a:pt x="75" y="21"/>
                  <a:pt x="75" y="21"/>
                  <a:pt x="75" y="21"/>
                </a:cubicBezTo>
                <a:cubicBezTo>
                  <a:pt x="76" y="21"/>
                  <a:pt x="77" y="23"/>
                  <a:pt x="77" y="24"/>
                </a:cubicBezTo>
                <a:cubicBezTo>
                  <a:pt x="77" y="25"/>
                  <a:pt x="76" y="27"/>
                  <a:pt x="75" y="27"/>
                </a:cubicBezTo>
                <a:cubicBezTo>
                  <a:pt x="48" y="27"/>
                  <a:pt x="48" y="27"/>
                  <a:pt x="48" y="27"/>
                </a:cubicBezTo>
                <a:cubicBezTo>
                  <a:pt x="47" y="27"/>
                  <a:pt x="45" y="25"/>
                  <a:pt x="45" y="24"/>
                </a:cubicBezTo>
                <a:close/>
                <a:moveTo>
                  <a:pt x="45" y="61"/>
                </a:moveTo>
                <a:cubicBezTo>
                  <a:pt x="45" y="60"/>
                  <a:pt x="47" y="59"/>
                  <a:pt x="48" y="59"/>
                </a:cubicBezTo>
                <a:cubicBezTo>
                  <a:pt x="112" y="59"/>
                  <a:pt x="112" y="59"/>
                  <a:pt x="112" y="59"/>
                </a:cubicBezTo>
                <a:cubicBezTo>
                  <a:pt x="113" y="59"/>
                  <a:pt x="115" y="60"/>
                  <a:pt x="115" y="61"/>
                </a:cubicBezTo>
                <a:cubicBezTo>
                  <a:pt x="115" y="63"/>
                  <a:pt x="113" y="64"/>
                  <a:pt x="112" y="64"/>
                </a:cubicBezTo>
                <a:cubicBezTo>
                  <a:pt x="48" y="64"/>
                  <a:pt x="48" y="64"/>
                  <a:pt x="48" y="64"/>
                </a:cubicBezTo>
                <a:cubicBezTo>
                  <a:pt x="47" y="64"/>
                  <a:pt x="45" y="63"/>
                  <a:pt x="45" y="6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56" name="Google Shape;156;p27"/>
          <p:cNvPicPr preferRelativeResize="0"/>
          <p:nvPr/>
        </p:nvPicPr>
        <p:blipFill>
          <a:blip r:embed="rId3">
            <a:alphaModFix/>
          </a:blip>
          <a:stretch>
            <a:fillRect/>
          </a:stretch>
        </p:blipFill>
        <p:spPr>
          <a:xfrm>
            <a:off x="4352486" y="4276550"/>
            <a:ext cx="331770" cy="332705"/>
          </a:xfrm>
          <a:prstGeom prst="rect">
            <a:avLst/>
          </a:prstGeom>
          <a:noFill/>
          <a:ln>
            <a:noFill/>
          </a:ln>
        </p:spPr>
      </p:pic>
      <p:sp>
        <p:nvSpPr>
          <p:cNvPr id="157" name="Google Shape;157;p27"/>
          <p:cNvSpPr txBox="1"/>
          <p:nvPr/>
        </p:nvSpPr>
        <p:spPr>
          <a:xfrm>
            <a:off x="721288" y="1356863"/>
            <a:ext cx="3858300" cy="714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Noto Sans"/>
              <a:buChar char="●"/>
            </a:pPr>
            <a:r>
              <a:rPr lang="ko" sz="1600">
                <a:latin typeface="Noto Sans"/>
                <a:ea typeface="Noto Sans"/>
                <a:cs typeface="Noto Sans"/>
                <a:sym typeface="Noto Sans"/>
              </a:rPr>
              <a:t>병원마다 데이터 기록 방식, 용어 상이</a:t>
            </a:r>
            <a:endParaRPr sz="1600">
              <a:latin typeface="Noto Sans"/>
              <a:ea typeface="Noto Sans"/>
              <a:cs typeface="Noto Sans"/>
              <a:sym typeface="Noto Sans"/>
            </a:endParaRPr>
          </a:p>
          <a:p>
            <a:pPr indent="-311150" lvl="0" marL="457200" rtl="0" algn="l">
              <a:lnSpc>
                <a:spcPct val="115000"/>
              </a:lnSpc>
              <a:spcBef>
                <a:spcPts val="0"/>
              </a:spcBef>
              <a:spcAft>
                <a:spcPts val="0"/>
              </a:spcAft>
              <a:buSzPts val="1300"/>
              <a:buFont typeface="Noto Sans"/>
              <a:buChar char="●"/>
            </a:pPr>
            <a:r>
              <a:rPr lang="ko" sz="1600">
                <a:latin typeface="Noto Sans"/>
                <a:ea typeface="Noto Sans"/>
                <a:cs typeface="Noto Sans"/>
                <a:sym typeface="Noto Sans"/>
              </a:rPr>
              <a:t>데이터 통합 및 공동 연구의 어려움 발생</a:t>
            </a:r>
            <a:endParaRPr sz="1600">
              <a:latin typeface="Noto Sans"/>
              <a:ea typeface="Noto Sans"/>
              <a:cs typeface="Noto Sans"/>
              <a:sym typeface="Noto Sans"/>
            </a:endParaRPr>
          </a:p>
        </p:txBody>
      </p:sp>
      <p:sp>
        <p:nvSpPr>
          <p:cNvPr id="158" name="Google Shape;158;p27"/>
          <p:cNvSpPr txBox="1"/>
          <p:nvPr>
            <p:ph idx="4294967295" type="title"/>
          </p:nvPr>
        </p:nvSpPr>
        <p:spPr>
          <a:xfrm>
            <a:off x="721306" y="545002"/>
            <a:ext cx="68646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흩어진 데이터</a:t>
            </a:r>
            <a:r>
              <a:rPr lang="ko"/>
              <a:t>, 어떻게 활용할까?</a:t>
            </a:r>
            <a:endParaRPr/>
          </a:p>
        </p:txBody>
      </p:sp>
      <p:sp>
        <p:nvSpPr>
          <p:cNvPr id="159" name="Google Shape;159;p27"/>
          <p:cNvSpPr txBox="1"/>
          <p:nvPr/>
        </p:nvSpPr>
        <p:spPr>
          <a:xfrm>
            <a:off x="4863399" y="1500250"/>
            <a:ext cx="3687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ko" sz="1500">
                <a:solidFill>
                  <a:srgbClr val="1D46F3"/>
                </a:solidFill>
                <a:latin typeface="Noto Sans"/>
                <a:ea typeface="Noto Sans"/>
                <a:cs typeface="Noto Sans"/>
                <a:sym typeface="Noto Sans"/>
              </a:rPr>
              <a:t>이 문제를 해결하기 위한 표준화의 필요성 대두</a:t>
            </a:r>
            <a:endParaRPr b="1" sz="1500">
              <a:solidFill>
                <a:srgbClr val="1D46F3"/>
              </a:solidFill>
              <a:latin typeface="Noto Sans"/>
              <a:ea typeface="Noto Sans"/>
              <a:cs typeface="Noto Sans"/>
              <a:sym typeface="Noto Sans"/>
            </a:endParaRPr>
          </a:p>
        </p:txBody>
      </p:sp>
      <p:sp>
        <p:nvSpPr>
          <p:cNvPr id="160" name="Google Shape;160;p27"/>
          <p:cNvSpPr txBox="1"/>
          <p:nvPr/>
        </p:nvSpPr>
        <p:spPr>
          <a:xfrm>
            <a:off x="6184200" y="0"/>
            <a:ext cx="362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1.2 표준화(OMOP CDM) 및 코호트 연구의 필요성</a:t>
            </a:r>
            <a:endParaRPr sz="1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721306" y="545002"/>
            <a:ext cx="6864600" cy="477900"/>
          </a:xfrm>
          <a:prstGeom prst="rect">
            <a:avLst/>
          </a:prstGeom>
          <a:noFill/>
          <a:ln>
            <a:noFill/>
          </a:ln>
        </p:spPr>
        <p:txBody>
          <a:bodyPr anchorCtr="0" anchor="t" bIns="0" lIns="0" spcFirstLastPara="1" rIns="0" wrap="square" tIns="144000">
            <a:spAutoFit/>
          </a:bodyPr>
          <a:lstStyle/>
          <a:p>
            <a:pPr indent="0" lvl="0" marL="0" rtl="0" algn="l">
              <a:lnSpc>
                <a:spcPct val="80000"/>
              </a:lnSpc>
              <a:spcBef>
                <a:spcPts val="0"/>
              </a:spcBef>
              <a:spcAft>
                <a:spcPts val="0"/>
              </a:spcAft>
              <a:buClr>
                <a:schemeClr val="dk1"/>
              </a:buClr>
              <a:buSzPts val="2700"/>
              <a:buFont typeface="Montserrat"/>
              <a:buNone/>
            </a:pPr>
            <a:r>
              <a:rPr lang="ko"/>
              <a:t>데이터 표준화 </a:t>
            </a:r>
            <a:r>
              <a:rPr lang="ko">
                <a:solidFill>
                  <a:schemeClr val="accent1"/>
                </a:solidFill>
              </a:rPr>
              <a:t>OMOP CDM</a:t>
            </a:r>
            <a:endParaRPr/>
          </a:p>
        </p:txBody>
      </p:sp>
      <p:pic>
        <p:nvPicPr>
          <p:cNvPr id="166" name="Google Shape;166;p28"/>
          <p:cNvPicPr preferRelativeResize="0"/>
          <p:nvPr/>
        </p:nvPicPr>
        <p:blipFill rotWithShape="1">
          <a:blip r:embed="rId3">
            <a:alphaModFix/>
          </a:blip>
          <a:srcRect b="72597" l="0" r="0" t="10369"/>
          <a:stretch/>
        </p:blipFill>
        <p:spPr>
          <a:xfrm>
            <a:off x="312463" y="1399525"/>
            <a:ext cx="8519076" cy="699299"/>
          </a:xfrm>
          <a:prstGeom prst="rect">
            <a:avLst/>
          </a:prstGeom>
          <a:noFill/>
          <a:ln>
            <a:noFill/>
          </a:ln>
        </p:spPr>
      </p:pic>
      <p:pic>
        <p:nvPicPr>
          <p:cNvPr id="167" name="Google Shape;167;p28"/>
          <p:cNvPicPr preferRelativeResize="0"/>
          <p:nvPr/>
        </p:nvPicPr>
        <p:blipFill rotWithShape="1">
          <a:blip r:embed="rId3">
            <a:alphaModFix/>
          </a:blip>
          <a:srcRect b="0" l="0" r="0" t="36511"/>
          <a:stretch/>
        </p:blipFill>
        <p:spPr>
          <a:xfrm>
            <a:off x="312450" y="2098825"/>
            <a:ext cx="8519076" cy="2606524"/>
          </a:xfrm>
          <a:prstGeom prst="rect">
            <a:avLst/>
          </a:prstGeom>
          <a:noFill/>
          <a:ln>
            <a:noFill/>
          </a:ln>
        </p:spPr>
      </p:pic>
      <p:sp>
        <p:nvSpPr>
          <p:cNvPr id="168" name="Google Shape;168;p28"/>
          <p:cNvSpPr txBox="1"/>
          <p:nvPr/>
        </p:nvSpPr>
        <p:spPr>
          <a:xfrm>
            <a:off x="6184200" y="0"/>
            <a:ext cx="362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1.2 표준화(OMOP CDM) 및 코호트 연구의 필요성</a:t>
            </a:r>
            <a:endParaRPr sz="10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172" name="Shape 172"/>
        <p:cNvGrpSpPr/>
        <p:nvPr/>
      </p:nvGrpSpPr>
      <p:grpSpPr>
        <a:xfrm>
          <a:off x="0" y="0"/>
          <a:ext cx="0" cy="0"/>
          <a:chOff x="0" y="0"/>
          <a:chExt cx="0" cy="0"/>
        </a:xfrm>
      </p:grpSpPr>
      <p:sp>
        <p:nvSpPr>
          <p:cNvPr id="173" name="Google Shape;173;p29"/>
          <p:cNvSpPr txBox="1"/>
          <p:nvPr/>
        </p:nvSpPr>
        <p:spPr>
          <a:xfrm>
            <a:off x="443010" y="3412336"/>
            <a:ext cx="3483600" cy="6210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600">
                <a:solidFill>
                  <a:schemeClr val="dk1"/>
                </a:solidFill>
                <a:latin typeface="Montserrat"/>
                <a:ea typeface="Montserrat"/>
                <a:cs typeface="Montserrat"/>
                <a:sym typeface="Montserrat"/>
              </a:rPr>
              <a:t>코호트란?</a:t>
            </a:r>
            <a:br>
              <a:rPr b="1" lang="ko" sz="1600">
                <a:solidFill>
                  <a:schemeClr val="dk1"/>
                </a:solidFill>
                <a:latin typeface="Montserrat"/>
                <a:ea typeface="Montserrat"/>
                <a:cs typeface="Montserrat"/>
                <a:sym typeface="Montserrat"/>
              </a:rPr>
            </a:br>
            <a:r>
              <a:rPr b="1" lang="ko" sz="1600">
                <a:solidFill>
                  <a:schemeClr val="dk1"/>
                </a:solidFill>
                <a:latin typeface="Montserrat"/>
                <a:ea typeface="Montserrat"/>
                <a:cs typeface="Montserrat"/>
                <a:sym typeface="Montserrat"/>
              </a:rPr>
              <a:t>| </a:t>
            </a:r>
            <a:r>
              <a:rPr b="1" lang="ko" sz="1300">
                <a:solidFill>
                  <a:schemeClr val="dk1"/>
                </a:solidFill>
                <a:latin typeface="Montserrat"/>
                <a:ea typeface="Montserrat"/>
                <a:cs typeface="Montserrat"/>
                <a:sym typeface="Montserrat"/>
              </a:rPr>
              <a:t>공통 특징을 가진 연구 대상 환자 집단</a:t>
            </a:r>
            <a:endParaRPr i="0" sz="1600" u="none" cap="none" strike="noStrike">
              <a:solidFill>
                <a:srgbClr val="000000"/>
              </a:solidFill>
              <a:latin typeface="Montserrat"/>
              <a:ea typeface="Montserrat"/>
              <a:cs typeface="Montserrat"/>
              <a:sym typeface="Montserrat"/>
            </a:endParaRPr>
          </a:p>
        </p:txBody>
      </p:sp>
      <p:sp>
        <p:nvSpPr>
          <p:cNvPr id="174" name="Google Shape;174;p29"/>
          <p:cNvSpPr txBox="1"/>
          <p:nvPr/>
        </p:nvSpPr>
        <p:spPr>
          <a:xfrm>
            <a:off x="443011" y="4111456"/>
            <a:ext cx="5130900" cy="621000"/>
          </a:xfrm>
          <a:prstGeom prst="rect">
            <a:avLst/>
          </a:prstGeom>
          <a:noFill/>
          <a:ln>
            <a:noFill/>
          </a:ln>
        </p:spPr>
        <p:txBody>
          <a:bodyPr anchorCtr="0" anchor="t" bIns="27000" lIns="0" spcFirstLastPara="1" rIns="0" wrap="square" tIns="27000">
            <a:spAutoFit/>
          </a:bodyPr>
          <a:lstStyle/>
          <a:p>
            <a:pPr indent="0" lvl="0" marL="0" marR="0" rtl="0" algn="l">
              <a:lnSpc>
                <a:spcPct val="130000"/>
              </a:lnSpc>
              <a:spcBef>
                <a:spcPts val="800"/>
              </a:spcBef>
              <a:spcAft>
                <a:spcPts val="0"/>
              </a:spcAft>
              <a:buClr>
                <a:srgbClr val="000000"/>
              </a:buClr>
              <a:buSzPts val="800"/>
              <a:buFont typeface="Arial"/>
              <a:buNone/>
            </a:pPr>
            <a:r>
              <a:rPr b="1" lang="ko" sz="1600">
                <a:solidFill>
                  <a:schemeClr val="dk1"/>
                </a:solidFill>
                <a:latin typeface="Montserrat"/>
                <a:ea typeface="Montserrat"/>
                <a:cs typeface="Montserrat"/>
                <a:sym typeface="Montserrat"/>
              </a:rPr>
              <a:t>코호트 정의란?</a:t>
            </a:r>
            <a:br>
              <a:rPr b="1" lang="ko" sz="1600">
                <a:solidFill>
                  <a:schemeClr val="dk1"/>
                </a:solidFill>
                <a:latin typeface="Montserrat"/>
                <a:ea typeface="Montserrat"/>
                <a:cs typeface="Montserrat"/>
                <a:sym typeface="Montserrat"/>
              </a:rPr>
            </a:br>
            <a:r>
              <a:rPr b="1" lang="ko" sz="1600">
                <a:solidFill>
                  <a:schemeClr val="dk1"/>
                </a:solidFill>
                <a:latin typeface="Montserrat"/>
                <a:ea typeface="Montserrat"/>
                <a:cs typeface="Montserrat"/>
                <a:sym typeface="Montserrat"/>
              </a:rPr>
              <a:t>| </a:t>
            </a:r>
            <a:r>
              <a:rPr b="1" lang="ko" sz="1300">
                <a:solidFill>
                  <a:schemeClr val="dk1"/>
                </a:solidFill>
                <a:latin typeface="Montserrat"/>
                <a:ea typeface="Montserrat"/>
                <a:cs typeface="Montserrat"/>
                <a:sym typeface="Montserrat"/>
              </a:rPr>
              <a:t>특정 환자 집단을 데이터에서 추출하기 위한 구체적인 규칙 설정 과정</a:t>
            </a:r>
            <a:endParaRPr i="0" sz="1600" u="none" cap="none" strike="noStrike">
              <a:solidFill>
                <a:srgbClr val="000000"/>
              </a:solidFill>
              <a:latin typeface="Montserrat"/>
              <a:ea typeface="Montserrat"/>
              <a:cs typeface="Montserrat"/>
              <a:sym typeface="Montserrat"/>
            </a:endParaRPr>
          </a:p>
        </p:txBody>
      </p:sp>
      <p:pic>
        <p:nvPicPr>
          <p:cNvPr id="175" name="Google Shape;175;p29"/>
          <p:cNvPicPr preferRelativeResize="0"/>
          <p:nvPr/>
        </p:nvPicPr>
        <p:blipFill rotWithShape="1">
          <a:blip r:embed="rId3">
            <a:alphaModFix/>
          </a:blip>
          <a:srcRect b="28253" l="0" r="0" t="8382"/>
          <a:stretch/>
        </p:blipFill>
        <p:spPr>
          <a:xfrm>
            <a:off x="3054110" y="909391"/>
            <a:ext cx="5332900" cy="3378975"/>
          </a:xfrm>
          <a:prstGeom prst="rect">
            <a:avLst/>
          </a:prstGeom>
          <a:noFill/>
          <a:ln>
            <a:noFill/>
          </a:ln>
        </p:spPr>
      </p:pic>
      <p:pic>
        <p:nvPicPr>
          <p:cNvPr id="176" name="Google Shape;176;p29"/>
          <p:cNvPicPr preferRelativeResize="0"/>
          <p:nvPr/>
        </p:nvPicPr>
        <p:blipFill rotWithShape="1">
          <a:blip r:embed="rId3">
            <a:alphaModFix/>
          </a:blip>
          <a:srcRect b="12205" l="11741" r="77136" t="71142"/>
          <a:stretch/>
        </p:blipFill>
        <p:spPr>
          <a:xfrm>
            <a:off x="6937961" y="570804"/>
            <a:ext cx="274176" cy="410476"/>
          </a:xfrm>
          <a:prstGeom prst="rect">
            <a:avLst/>
          </a:prstGeom>
          <a:noFill/>
          <a:ln>
            <a:noFill/>
          </a:ln>
        </p:spPr>
      </p:pic>
      <p:pic>
        <p:nvPicPr>
          <p:cNvPr id="177" name="Google Shape;177;p29"/>
          <p:cNvPicPr preferRelativeResize="0"/>
          <p:nvPr/>
        </p:nvPicPr>
        <p:blipFill rotWithShape="1">
          <a:blip r:embed="rId3">
            <a:alphaModFix/>
          </a:blip>
          <a:srcRect b="12206" l="78169" r="13488" t="73149"/>
          <a:stretch/>
        </p:blipFill>
        <p:spPr>
          <a:xfrm>
            <a:off x="4644635" y="1493766"/>
            <a:ext cx="327424" cy="574799"/>
          </a:xfrm>
          <a:prstGeom prst="rect">
            <a:avLst/>
          </a:prstGeom>
          <a:noFill/>
          <a:ln>
            <a:noFill/>
          </a:ln>
        </p:spPr>
      </p:pic>
      <p:sp>
        <p:nvSpPr>
          <p:cNvPr id="178" name="Google Shape;178;p29"/>
          <p:cNvSpPr txBox="1"/>
          <p:nvPr/>
        </p:nvSpPr>
        <p:spPr>
          <a:xfrm>
            <a:off x="3639260" y="450691"/>
            <a:ext cx="2256300" cy="4587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b="1" lang="ko" sz="1500">
                <a:solidFill>
                  <a:schemeClr val="dk1"/>
                </a:solidFill>
                <a:latin typeface="Open Sans"/>
                <a:ea typeface="Open Sans"/>
                <a:cs typeface="Open Sans"/>
                <a:sym typeface="Open Sans"/>
              </a:rPr>
              <a:t>전체 환자 집단</a:t>
            </a:r>
            <a:br>
              <a:rPr lang="ko" sz="1500"/>
            </a:br>
            <a:r>
              <a:rPr lang="ko" sz="900">
                <a:solidFill>
                  <a:schemeClr val="dk1"/>
                </a:solidFill>
                <a:latin typeface="Open Sans"/>
                <a:ea typeface="Open Sans"/>
                <a:cs typeface="Open Sans"/>
                <a:sym typeface="Open Sans"/>
              </a:rPr>
              <a:t>서울대학교병원 내 370만명의 20년간 데이터</a:t>
            </a:r>
            <a:endParaRPr b="0" i="0" sz="1200" u="none" cap="none" strike="noStrike">
              <a:solidFill>
                <a:srgbClr val="000000"/>
              </a:solidFill>
              <a:latin typeface="Arial"/>
              <a:ea typeface="Arial"/>
              <a:cs typeface="Arial"/>
              <a:sym typeface="Arial"/>
            </a:endParaRPr>
          </a:p>
        </p:txBody>
      </p:sp>
      <p:sp>
        <p:nvSpPr>
          <p:cNvPr id="179" name="Google Shape;179;p29"/>
          <p:cNvSpPr/>
          <p:nvPr/>
        </p:nvSpPr>
        <p:spPr>
          <a:xfrm>
            <a:off x="6937960" y="2168491"/>
            <a:ext cx="1332000" cy="37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2"/>
              </a:highlight>
            </a:endParaRPr>
          </a:p>
        </p:txBody>
      </p:sp>
      <p:sp>
        <p:nvSpPr>
          <p:cNvPr id="180" name="Google Shape;180;p29"/>
          <p:cNvSpPr txBox="1"/>
          <p:nvPr/>
        </p:nvSpPr>
        <p:spPr>
          <a:xfrm>
            <a:off x="6475810" y="2261791"/>
            <a:ext cx="2256300" cy="2853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b="1" lang="ko" sz="1500">
                <a:solidFill>
                  <a:schemeClr val="dk1"/>
                </a:solidFill>
                <a:latin typeface="Open Sans"/>
                <a:ea typeface="Open Sans"/>
                <a:cs typeface="Open Sans"/>
                <a:sym typeface="Open Sans"/>
              </a:rPr>
              <a:t>당뇨 환자 집단</a:t>
            </a:r>
            <a:endParaRPr b="0" i="0" sz="1200" u="none" cap="none" strike="noStrike">
              <a:solidFill>
                <a:srgbClr val="000000"/>
              </a:solidFill>
              <a:latin typeface="Arial"/>
              <a:ea typeface="Arial"/>
              <a:cs typeface="Arial"/>
              <a:sym typeface="Arial"/>
            </a:endParaRPr>
          </a:p>
        </p:txBody>
      </p:sp>
      <p:pic>
        <p:nvPicPr>
          <p:cNvPr id="181" name="Google Shape;181;p29"/>
          <p:cNvPicPr preferRelativeResize="0"/>
          <p:nvPr/>
        </p:nvPicPr>
        <p:blipFill rotWithShape="1">
          <a:blip r:embed="rId3">
            <a:alphaModFix/>
          </a:blip>
          <a:srcRect b="12206" l="78169" r="13488" t="73149"/>
          <a:stretch/>
        </p:blipFill>
        <p:spPr>
          <a:xfrm>
            <a:off x="4154285" y="2350868"/>
            <a:ext cx="327424" cy="574799"/>
          </a:xfrm>
          <a:prstGeom prst="rect">
            <a:avLst/>
          </a:prstGeom>
          <a:noFill/>
          <a:ln>
            <a:noFill/>
          </a:ln>
        </p:spPr>
      </p:pic>
      <p:pic>
        <p:nvPicPr>
          <p:cNvPr id="182" name="Google Shape;182;p29"/>
          <p:cNvPicPr preferRelativeResize="0"/>
          <p:nvPr/>
        </p:nvPicPr>
        <p:blipFill rotWithShape="1">
          <a:blip r:embed="rId3">
            <a:alphaModFix/>
          </a:blip>
          <a:srcRect b="13926" l="78170" r="13487" t="73148"/>
          <a:stretch/>
        </p:blipFill>
        <p:spPr>
          <a:xfrm>
            <a:off x="6988715" y="1334754"/>
            <a:ext cx="204224" cy="316390"/>
          </a:xfrm>
          <a:prstGeom prst="rect">
            <a:avLst/>
          </a:prstGeom>
          <a:noFill/>
          <a:ln>
            <a:noFill/>
          </a:ln>
        </p:spPr>
      </p:pic>
      <p:pic>
        <p:nvPicPr>
          <p:cNvPr id="183" name="Google Shape;183;p29"/>
          <p:cNvPicPr preferRelativeResize="0"/>
          <p:nvPr/>
        </p:nvPicPr>
        <p:blipFill rotWithShape="1">
          <a:blip r:embed="rId3">
            <a:alphaModFix/>
          </a:blip>
          <a:srcRect b="13353" l="46694" r="44963" t="73722"/>
          <a:stretch/>
        </p:blipFill>
        <p:spPr>
          <a:xfrm>
            <a:off x="6972935" y="988691"/>
            <a:ext cx="204224" cy="316375"/>
          </a:xfrm>
          <a:prstGeom prst="rect">
            <a:avLst/>
          </a:prstGeom>
          <a:noFill/>
          <a:ln>
            <a:noFill/>
          </a:ln>
        </p:spPr>
      </p:pic>
      <p:pic>
        <p:nvPicPr>
          <p:cNvPr id="184" name="Google Shape;184;p29"/>
          <p:cNvPicPr preferRelativeResize="0"/>
          <p:nvPr/>
        </p:nvPicPr>
        <p:blipFill rotWithShape="1">
          <a:blip r:embed="rId4">
            <a:alphaModFix/>
          </a:blip>
          <a:srcRect b="-9299" l="0" r="0" t="9300"/>
          <a:stretch/>
        </p:blipFill>
        <p:spPr>
          <a:xfrm>
            <a:off x="4221910" y="1691162"/>
            <a:ext cx="327425" cy="570629"/>
          </a:xfrm>
          <a:prstGeom prst="rect">
            <a:avLst/>
          </a:prstGeom>
          <a:noFill/>
          <a:ln>
            <a:noFill/>
          </a:ln>
        </p:spPr>
      </p:pic>
      <p:sp>
        <p:nvSpPr>
          <p:cNvPr id="185" name="Google Shape;185;p29"/>
          <p:cNvSpPr txBox="1"/>
          <p:nvPr/>
        </p:nvSpPr>
        <p:spPr>
          <a:xfrm>
            <a:off x="7212135" y="664141"/>
            <a:ext cx="617700" cy="223800"/>
          </a:xfrm>
          <a:prstGeom prst="rect">
            <a:avLst/>
          </a:prstGeom>
          <a:noFill/>
          <a:ln>
            <a:noFill/>
          </a:ln>
        </p:spPr>
        <p:txBody>
          <a:bodyPr anchorCtr="0" anchor="t" bIns="27000" lIns="0" spcFirstLastPara="1" rIns="0" wrap="square" tIns="27000">
            <a:spAutoFit/>
          </a:bodyPr>
          <a:lstStyle/>
          <a:p>
            <a:pPr indent="0" lvl="0" marL="0" marR="0" rtl="0" algn="l">
              <a:lnSpc>
                <a:spcPct val="115000"/>
              </a:lnSpc>
              <a:spcBef>
                <a:spcPts val="0"/>
              </a:spcBef>
              <a:spcAft>
                <a:spcPts val="0"/>
              </a:spcAft>
              <a:buClr>
                <a:srgbClr val="000000"/>
              </a:buClr>
              <a:buSzPts val="1100"/>
              <a:buFont typeface="Arial"/>
              <a:buNone/>
            </a:pPr>
            <a:r>
              <a:rPr lang="ko" sz="1100">
                <a:solidFill>
                  <a:schemeClr val="dk1"/>
                </a:solidFill>
                <a:latin typeface="Open Sans"/>
                <a:ea typeface="Open Sans"/>
                <a:cs typeface="Open Sans"/>
                <a:sym typeface="Open Sans"/>
              </a:rPr>
              <a:t>당뇨 없음</a:t>
            </a:r>
            <a:endParaRPr b="0" i="0" u="none" cap="none" strike="noStrike">
              <a:solidFill>
                <a:srgbClr val="000000"/>
              </a:solidFill>
              <a:latin typeface="Arial"/>
              <a:ea typeface="Arial"/>
              <a:cs typeface="Arial"/>
              <a:sym typeface="Arial"/>
            </a:endParaRPr>
          </a:p>
        </p:txBody>
      </p:sp>
      <p:sp>
        <p:nvSpPr>
          <p:cNvPr id="186" name="Google Shape;186;p29"/>
          <p:cNvSpPr txBox="1"/>
          <p:nvPr/>
        </p:nvSpPr>
        <p:spPr>
          <a:xfrm>
            <a:off x="7212135" y="1032916"/>
            <a:ext cx="550500" cy="223800"/>
          </a:xfrm>
          <a:prstGeom prst="rect">
            <a:avLst/>
          </a:prstGeom>
          <a:noFill/>
          <a:ln>
            <a:noFill/>
          </a:ln>
        </p:spPr>
        <p:txBody>
          <a:bodyPr anchorCtr="0" anchor="t" bIns="27000" lIns="0" spcFirstLastPara="1" rIns="0" wrap="square" tIns="27000">
            <a:spAutoFit/>
          </a:bodyPr>
          <a:lstStyle/>
          <a:p>
            <a:pPr indent="0" lvl="0" marL="0" marR="0" rtl="0" algn="l">
              <a:lnSpc>
                <a:spcPct val="115000"/>
              </a:lnSpc>
              <a:spcBef>
                <a:spcPts val="0"/>
              </a:spcBef>
              <a:spcAft>
                <a:spcPts val="0"/>
              </a:spcAft>
              <a:buClr>
                <a:srgbClr val="000000"/>
              </a:buClr>
              <a:buSzPts val="1100"/>
              <a:buFont typeface="Arial"/>
              <a:buNone/>
            </a:pPr>
            <a:r>
              <a:rPr lang="ko" sz="1100">
                <a:solidFill>
                  <a:schemeClr val="dk1"/>
                </a:solidFill>
                <a:latin typeface="Open Sans"/>
                <a:ea typeface="Open Sans"/>
                <a:cs typeface="Open Sans"/>
                <a:sym typeface="Open Sans"/>
              </a:rPr>
              <a:t>당뇨 있음</a:t>
            </a:r>
            <a:endParaRPr b="0" i="0" u="none" cap="none" strike="noStrike">
              <a:solidFill>
                <a:srgbClr val="000000"/>
              </a:solidFill>
              <a:latin typeface="Arial"/>
              <a:ea typeface="Arial"/>
              <a:cs typeface="Arial"/>
              <a:sym typeface="Arial"/>
            </a:endParaRPr>
          </a:p>
        </p:txBody>
      </p:sp>
      <p:sp>
        <p:nvSpPr>
          <p:cNvPr id="187" name="Google Shape;187;p29"/>
          <p:cNvSpPr txBox="1"/>
          <p:nvPr/>
        </p:nvSpPr>
        <p:spPr>
          <a:xfrm>
            <a:off x="7222235" y="1381054"/>
            <a:ext cx="1553700" cy="223800"/>
          </a:xfrm>
          <a:prstGeom prst="rect">
            <a:avLst/>
          </a:prstGeom>
          <a:noFill/>
          <a:ln>
            <a:noFill/>
          </a:ln>
        </p:spPr>
        <p:txBody>
          <a:bodyPr anchorCtr="0" anchor="t" bIns="27000" lIns="0" spcFirstLastPara="1" rIns="0" wrap="square" tIns="27000">
            <a:spAutoFit/>
          </a:bodyPr>
          <a:lstStyle/>
          <a:p>
            <a:pPr indent="0" lvl="0" marL="0" marR="0" rtl="0" algn="l">
              <a:lnSpc>
                <a:spcPct val="115000"/>
              </a:lnSpc>
              <a:spcBef>
                <a:spcPts val="0"/>
              </a:spcBef>
              <a:spcAft>
                <a:spcPts val="0"/>
              </a:spcAft>
              <a:buClr>
                <a:srgbClr val="000000"/>
              </a:buClr>
              <a:buSzPts val="1100"/>
              <a:buFont typeface="Arial"/>
              <a:buNone/>
            </a:pPr>
            <a:r>
              <a:rPr lang="ko" sz="1100">
                <a:solidFill>
                  <a:schemeClr val="dk1"/>
                </a:solidFill>
                <a:latin typeface="Open Sans"/>
                <a:ea typeface="Open Sans"/>
                <a:cs typeface="Open Sans"/>
                <a:sym typeface="Open Sans"/>
              </a:rPr>
              <a:t>당뇨 있음,  A 약물 복용</a:t>
            </a:r>
            <a:endParaRPr b="0" i="0" u="none" cap="none" strike="noStrike">
              <a:solidFill>
                <a:srgbClr val="000000"/>
              </a:solidFill>
              <a:latin typeface="Arial"/>
              <a:ea typeface="Arial"/>
              <a:cs typeface="Arial"/>
              <a:sym typeface="Arial"/>
            </a:endParaRPr>
          </a:p>
        </p:txBody>
      </p:sp>
      <p:pic>
        <p:nvPicPr>
          <p:cNvPr id="188" name="Google Shape;188;p29"/>
          <p:cNvPicPr preferRelativeResize="0"/>
          <p:nvPr/>
        </p:nvPicPr>
        <p:blipFill rotWithShape="1">
          <a:blip r:embed="rId5">
            <a:alphaModFix/>
          </a:blip>
          <a:srcRect b="0" l="0" r="9828" t="0"/>
          <a:stretch/>
        </p:blipFill>
        <p:spPr>
          <a:xfrm>
            <a:off x="7885835" y="3202236"/>
            <a:ext cx="245575" cy="502134"/>
          </a:xfrm>
          <a:prstGeom prst="rect">
            <a:avLst/>
          </a:prstGeom>
          <a:noFill/>
          <a:ln>
            <a:noFill/>
          </a:ln>
        </p:spPr>
      </p:pic>
      <p:sp>
        <p:nvSpPr>
          <p:cNvPr id="189" name="Google Shape;189;p29"/>
          <p:cNvSpPr txBox="1"/>
          <p:nvPr>
            <p:ph type="title"/>
          </p:nvPr>
        </p:nvSpPr>
        <p:spPr>
          <a:xfrm>
            <a:off x="721299" y="545000"/>
            <a:ext cx="78909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코호트 정의</a:t>
            </a:r>
            <a:r>
              <a:rPr lang="ko"/>
              <a:t>란?</a:t>
            </a:r>
            <a:endParaRPr/>
          </a:p>
        </p:txBody>
      </p:sp>
      <p:sp>
        <p:nvSpPr>
          <p:cNvPr id="190" name="Google Shape;190;p29"/>
          <p:cNvSpPr txBox="1"/>
          <p:nvPr/>
        </p:nvSpPr>
        <p:spPr>
          <a:xfrm>
            <a:off x="6184200" y="0"/>
            <a:ext cx="362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1.2 표준화(OMOP CDM) 및 코호트 연구의 필요성</a:t>
            </a:r>
            <a:endParaRPr sz="1000">
              <a:solidFill>
                <a:srgbClr val="434343"/>
              </a:solidFill>
            </a:endParaRPr>
          </a:p>
        </p:txBody>
      </p:sp>
      <p:pic>
        <p:nvPicPr>
          <p:cNvPr id="191" name="Google Shape;191;p29" title="스크린샷 2025-04-17 오후 10.02.49.png"/>
          <p:cNvPicPr preferRelativeResize="0"/>
          <p:nvPr/>
        </p:nvPicPr>
        <p:blipFill>
          <a:blip r:embed="rId6">
            <a:alphaModFix/>
          </a:blip>
          <a:stretch>
            <a:fillRect/>
          </a:stretch>
        </p:blipFill>
        <p:spPr>
          <a:xfrm>
            <a:off x="5952551" y="1989099"/>
            <a:ext cx="245575" cy="458401"/>
          </a:xfrm>
          <a:prstGeom prst="rect">
            <a:avLst/>
          </a:prstGeom>
          <a:noFill/>
          <a:ln>
            <a:noFill/>
          </a:ln>
        </p:spPr>
      </p:pic>
      <p:pic>
        <p:nvPicPr>
          <p:cNvPr id="192" name="Google Shape;192;p29" title="스크린샷 2025-04-17 오후 10.02.49.png"/>
          <p:cNvPicPr preferRelativeResize="0"/>
          <p:nvPr/>
        </p:nvPicPr>
        <p:blipFill>
          <a:blip r:embed="rId6">
            <a:alphaModFix/>
          </a:blip>
          <a:stretch>
            <a:fillRect/>
          </a:stretch>
        </p:blipFill>
        <p:spPr>
          <a:xfrm>
            <a:off x="5232026" y="3375274"/>
            <a:ext cx="245575" cy="458401"/>
          </a:xfrm>
          <a:prstGeom prst="rect">
            <a:avLst/>
          </a:prstGeom>
          <a:noFill/>
          <a:ln>
            <a:noFill/>
          </a:ln>
        </p:spPr>
      </p:pic>
      <p:pic>
        <p:nvPicPr>
          <p:cNvPr id="193" name="Google Shape;193;p29"/>
          <p:cNvPicPr preferRelativeResize="0"/>
          <p:nvPr/>
        </p:nvPicPr>
        <p:blipFill>
          <a:blip r:embed="rId7">
            <a:alphaModFix/>
          </a:blip>
          <a:stretch>
            <a:fillRect/>
          </a:stretch>
        </p:blipFill>
        <p:spPr>
          <a:xfrm>
            <a:off x="5803275" y="3160174"/>
            <a:ext cx="245575" cy="458413"/>
          </a:xfrm>
          <a:prstGeom prst="rect">
            <a:avLst/>
          </a:prstGeom>
          <a:noFill/>
          <a:ln>
            <a:noFill/>
          </a:ln>
        </p:spPr>
      </p:pic>
      <p:sp>
        <p:nvSpPr>
          <p:cNvPr id="194" name="Google Shape;194;p29"/>
          <p:cNvSpPr/>
          <p:nvPr/>
        </p:nvSpPr>
        <p:spPr>
          <a:xfrm>
            <a:off x="5839475" y="3444700"/>
            <a:ext cx="220525" cy="259675"/>
          </a:xfrm>
          <a:custGeom>
            <a:rect b="b" l="l" r="r" t="t"/>
            <a:pathLst>
              <a:path extrusionOk="0" h="10387" w="8821">
                <a:moveTo>
                  <a:pt x="8821" y="0"/>
                </a:moveTo>
                <a:cubicBezTo>
                  <a:pt x="8100" y="947"/>
                  <a:pt x="5962" y="3951"/>
                  <a:pt x="4492" y="5682"/>
                </a:cubicBezTo>
                <a:cubicBezTo>
                  <a:pt x="3022" y="7413"/>
                  <a:pt x="749" y="9603"/>
                  <a:pt x="0" y="10387"/>
                </a:cubicBezTo>
              </a:path>
            </a:pathLst>
          </a:custGeom>
          <a:noFill/>
          <a:ln cap="flat" cmpd="sng" w="28575">
            <a:solidFill>
              <a:schemeClr val="dk2"/>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F"/>
        </a:solidFill>
      </p:bgPr>
    </p:bg>
    <p:spTree>
      <p:nvGrpSpPr>
        <p:cNvPr id="198" name="Shape 198"/>
        <p:cNvGrpSpPr/>
        <p:nvPr/>
      </p:nvGrpSpPr>
      <p:grpSpPr>
        <a:xfrm>
          <a:off x="0" y="0"/>
          <a:ext cx="0" cy="0"/>
          <a:chOff x="0" y="0"/>
          <a:chExt cx="0" cy="0"/>
        </a:xfrm>
      </p:grpSpPr>
      <p:grpSp>
        <p:nvGrpSpPr>
          <p:cNvPr id="199" name="Google Shape;199;p30"/>
          <p:cNvGrpSpPr/>
          <p:nvPr/>
        </p:nvGrpSpPr>
        <p:grpSpPr>
          <a:xfrm>
            <a:off x="2188703" y="919500"/>
            <a:ext cx="6317800" cy="3660000"/>
            <a:chOff x="2738525" y="919500"/>
            <a:chExt cx="6317800" cy="3660000"/>
          </a:xfrm>
        </p:grpSpPr>
        <p:sp>
          <p:nvSpPr>
            <p:cNvPr id="200" name="Google Shape;200;p30"/>
            <p:cNvSpPr/>
            <p:nvPr/>
          </p:nvSpPr>
          <p:spPr>
            <a:xfrm rot="-5400000">
              <a:off x="2006525" y="1651500"/>
              <a:ext cx="3660000" cy="2196000"/>
            </a:xfrm>
            <a:prstGeom prst="triangle">
              <a:avLst>
                <a:gd fmla="val 5025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1" name="Google Shape;201;p30"/>
            <p:cNvSpPr/>
            <p:nvPr/>
          </p:nvSpPr>
          <p:spPr>
            <a:xfrm>
              <a:off x="4910025" y="930750"/>
              <a:ext cx="4146300" cy="3637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202" name="Google Shape;202;p30"/>
          <p:cNvSpPr txBox="1"/>
          <p:nvPr/>
        </p:nvSpPr>
        <p:spPr>
          <a:xfrm>
            <a:off x="575703" y="3860550"/>
            <a:ext cx="2136600" cy="2853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b="1" lang="ko" sz="1500">
                <a:solidFill>
                  <a:schemeClr val="dk1"/>
                </a:solidFill>
                <a:latin typeface="Open Sans"/>
                <a:ea typeface="Open Sans"/>
                <a:cs typeface="Open Sans"/>
                <a:sym typeface="Open Sans"/>
              </a:rPr>
              <a:t>전체 환자 집단</a:t>
            </a:r>
            <a:endParaRPr b="0" i="0" sz="1200" u="none" cap="none" strike="noStrike">
              <a:solidFill>
                <a:srgbClr val="000000"/>
              </a:solidFill>
              <a:latin typeface="Arial"/>
              <a:ea typeface="Arial"/>
              <a:cs typeface="Arial"/>
              <a:sym typeface="Arial"/>
            </a:endParaRPr>
          </a:p>
        </p:txBody>
      </p:sp>
      <p:pic>
        <p:nvPicPr>
          <p:cNvPr id="203" name="Google Shape;203;p30"/>
          <p:cNvPicPr preferRelativeResize="0"/>
          <p:nvPr/>
        </p:nvPicPr>
        <p:blipFill rotWithShape="1">
          <a:blip r:embed="rId3">
            <a:alphaModFix/>
          </a:blip>
          <a:srcRect b="30317" l="1963" r="37983" t="9204"/>
          <a:stretch/>
        </p:blipFill>
        <p:spPr>
          <a:xfrm>
            <a:off x="523175" y="1468875"/>
            <a:ext cx="2284200" cy="2301300"/>
          </a:xfrm>
          <a:prstGeom prst="ellipse">
            <a:avLst/>
          </a:prstGeom>
          <a:noFill/>
          <a:ln>
            <a:noFill/>
          </a:ln>
        </p:spPr>
      </p:pic>
      <p:pic>
        <p:nvPicPr>
          <p:cNvPr id="204" name="Google Shape;204;p30"/>
          <p:cNvPicPr preferRelativeResize="0"/>
          <p:nvPr/>
        </p:nvPicPr>
        <p:blipFill rotWithShape="1">
          <a:blip r:embed="rId3">
            <a:alphaModFix/>
          </a:blip>
          <a:srcRect b="12206" l="78169" r="13488" t="73149"/>
          <a:stretch/>
        </p:blipFill>
        <p:spPr>
          <a:xfrm>
            <a:off x="1567119" y="1806513"/>
            <a:ext cx="236265" cy="414766"/>
          </a:xfrm>
          <a:prstGeom prst="rect">
            <a:avLst/>
          </a:prstGeom>
          <a:noFill/>
          <a:ln>
            <a:noFill/>
          </a:ln>
        </p:spPr>
      </p:pic>
      <p:pic>
        <p:nvPicPr>
          <p:cNvPr id="205" name="Google Shape;205;p30"/>
          <p:cNvPicPr preferRelativeResize="0"/>
          <p:nvPr/>
        </p:nvPicPr>
        <p:blipFill rotWithShape="1">
          <a:blip r:embed="rId3">
            <a:alphaModFix/>
          </a:blip>
          <a:srcRect b="12206" l="78169" r="13488" t="73149"/>
          <a:stretch/>
        </p:blipFill>
        <p:spPr>
          <a:xfrm>
            <a:off x="1219363" y="2461382"/>
            <a:ext cx="236265" cy="414766"/>
          </a:xfrm>
          <a:prstGeom prst="rect">
            <a:avLst/>
          </a:prstGeom>
          <a:noFill/>
          <a:ln>
            <a:noFill/>
          </a:ln>
        </p:spPr>
      </p:pic>
      <p:pic>
        <p:nvPicPr>
          <p:cNvPr id="206" name="Google Shape;206;p30"/>
          <p:cNvPicPr preferRelativeResize="0"/>
          <p:nvPr/>
        </p:nvPicPr>
        <p:blipFill>
          <a:blip r:embed="rId4">
            <a:alphaModFix/>
          </a:blip>
          <a:stretch>
            <a:fillRect/>
          </a:stretch>
        </p:blipFill>
        <p:spPr>
          <a:xfrm>
            <a:off x="1258538" y="1959398"/>
            <a:ext cx="236266" cy="411756"/>
          </a:xfrm>
          <a:prstGeom prst="rect">
            <a:avLst/>
          </a:prstGeom>
          <a:noFill/>
          <a:ln>
            <a:noFill/>
          </a:ln>
        </p:spPr>
      </p:pic>
      <p:sp>
        <p:nvSpPr>
          <p:cNvPr id="207" name="Google Shape;207;p30"/>
          <p:cNvSpPr/>
          <p:nvPr/>
        </p:nvSpPr>
        <p:spPr>
          <a:xfrm rot="576056">
            <a:off x="2783297" y="2738484"/>
            <a:ext cx="61157" cy="70923"/>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8" name="Google Shape;208;p30"/>
          <p:cNvSpPr txBox="1"/>
          <p:nvPr/>
        </p:nvSpPr>
        <p:spPr>
          <a:xfrm>
            <a:off x="2913360" y="2177944"/>
            <a:ext cx="1628100" cy="1932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b="1" lang="ko" sz="900">
                <a:solidFill>
                  <a:schemeClr val="dk1"/>
                </a:solidFill>
                <a:latin typeface="Open Sans"/>
                <a:ea typeface="Open Sans"/>
                <a:cs typeface="Open Sans"/>
                <a:sym typeface="Open Sans"/>
              </a:rPr>
              <a:t>당뇨, A 약물 복용 코호트</a:t>
            </a:r>
            <a:endParaRPr b="0" i="0" sz="600" u="none" cap="none" strike="noStrike">
              <a:solidFill>
                <a:srgbClr val="000000"/>
              </a:solidFill>
              <a:latin typeface="Arial"/>
              <a:ea typeface="Arial"/>
              <a:cs typeface="Arial"/>
              <a:sym typeface="Arial"/>
            </a:endParaRPr>
          </a:p>
        </p:txBody>
      </p:sp>
      <p:sp>
        <p:nvSpPr>
          <p:cNvPr id="209" name="Google Shape;209;p30"/>
          <p:cNvSpPr/>
          <p:nvPr/>
        </p:nvSpPr>
        <p:spPr>
          <a:xfrm rot="-2292290">
            <a:off x="2686981" y="1936119"/>
            <a:ext cx="649016" cy="13498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0" name="Google Shape;210;p30"/>
          <p:cNvSpPr/>
          <p:nvPr/>
        </p:nvSpPr>
        <p:spPr>
          <a:xfrm rot="2267483">
            <a:off x="2599676" y="3329697"/>
            <a:ext cx="649164" cy="13561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1" name="Google Shape;211;p30"/>
          <p:cNvSpPr txBox="1"/>
          <p:nvPr>
            <p:ph type="title"/>
          </p:nvPr>
        </p:nvSpPr>
        <p:spPr>
          <a:xfrm>
            <a:off x="721300" y="545000"/>
            <a:ext cx="2665200" cy="477900"/>
          </a:xfrm>
          <a:prstGeom prst="rect">
            <a:avLst/>
          </a:prstGeom>
          <a:noFill/>
          <a:ln>
            <a:noFill/>
          </a:ln>
        </p:spPr>
        <p:txBody>
          <a:bodyPr anchorCtr="0" anchor="t" bIns="0" lIns="0" spcFirstLastPara="1" rIns="0" wrap="square" tIns="144000">
            <a:spAutoFit/>
          </a:bodyPr>
          <a:lstStyle/>
          <a:p>
            <a:pPr indent="0" lvl="0" marL="0" rtl="0" algn="l">
              <a:spcBef>
                <a:spcPts val="0"/>
              </a:spcBef>
              <a:spcAft>
                <a:spcPts val="0"/>
              </a:spcAft>
              <a:buClr>
                <a:schemeClr val="dk1"/>
              </a:buClr>
              <a:buSzPts val="2700"/>
              <a:buFont typeface="Montserrat"/>
              <a:buNone/>
            </a:pPr>
            <a:r>
              <a:rPr lang="ko">
                <a:solidFill>
                  <a:schemeClr val="accent1"/>
                </a:solidFill>
              </a:rPr>
              <a:t>코호트 연구</a:t>
            </a:r>
            <a:r>
              <a:rPr lang="ko"/>
              <a:t>의 의의</a:t>
            </a:r>
            <a:endParaRPr/>
          </a:p>
        </p:txBody>
      </p:sp>
      <p:grpSp>
        <p:nvGrpSpPr>
          <p:cNvPr id="212" name="Google Shape;212;p30"/>
          <p:cNvGrpSpPr/>
          <p:nvPr/>
        </p:nvGrpSpPr>
        <p:grpSpPr>
          <a:xfrm>
            <a:off x="4750575" y="1209732"/>
            <a:ext cx="3561258" cy="2819580"/>
            <a:chOff x="5013250" y="1437194"/>
            <a:chExt cx="3561258" cy="2819580"/>
          </a:xfrm>
        </p:grpSpPr>
        <p:pic>
          <p:nvPicPr>
            <p:cNvPr id="213" name="Google Shape;213;p30"/>
            <p:cNvPicPr preferRelativeResize="0"/>
            <p:nvPr/>
          </p:nvPicPr>
          <p:blipFill rotWithShape="1">
            <a:blip r:embed="rId5">
              <a:alphaModFix/>
            </a:blip>
            <a:srcRect b="2268" l="953" r="1732" t="2828"/>
            <a:stretch/>
          </p:blipFill>
          <p:spPr>
            <a:xfrm>
              <a:off x="6750663" y="1437194"/>
              <a:ext cx="1675651" cy="906944"/>
            </a:xfrm>
            <a:prstGeom prst="rect">
              <a:avLst/>
            </a:prstGeom>
            <a:noFill/>
            <a:ln>
              <a:noFill/>
            </a:ln>
          </p:spPr>
        </p:pic>
        <p:pic>
          <p:nvPicPr>
            <p:cNvPr id="214" name="Google Shape;214;p30"/>
            <p:cNvPicPr preferRelativeResize="0"/>
            <p:nvPr/>
          </p:nvPicPr>
          <p:blipFill>
            <a:blip r:embed="rId6">
              <a:alphaModFix/>
            </a:blip>
            <a:stretch>
              <a:fillRect/>
            </a:stretch>
          </p:blipFill>
          <p:spPr>
            <a:xfrm>
              <a:off x="5013250" y="1441624"/>
              <a:ext cx="1675658" cy="901376"/>
            </a:xfrm>
            <a:prstGeom prst="rect">
              <a:avLst/>
            </a:prstGeom>
            <a:noFill/>
            <a:ln>
              <a:noFill/>
            </a:ln>
          </p:spPr>
        </p:pic>
        <p:pic>
          <p:nvPicPr>
            <p:cNvPr id="215" name="Google Shape;215;p30"/>
            <p:cNvPicPr preferRelativeResize="0"/>
            <p:nvPr/>
          </p:nvPicPr>
          <p:blipFill>
            <a:blip r:embed="rId7">
              <a:alphaModFix/>
            </a:blip>
            <a:stretch>
              <a:fillRect/>
            </a:stretch>
          </p:blipFill>
          <p:spPr>
            <a:xfrm>
              <a:off x="5013250" y="2400600"/>
              <a:ext cx="1681181" cy="901375"/>
            </a:xfrm>
            <a:prstGeom prst="rect">
              <a:avLst/>
            </a:prstGeom>
            <a:noFill/>
            <a:ln>
              <a:noFill/>
            </a:ln>
          </p:spPr>
        </p:pic>
        <p:pic>
          <p:nvPicPr>
            <p:cNvPr id="216" name="Google Shape;216;p30"/>
            <p:cNvPicPr preferRelativeResize="0"/>
            <p:nvPr/>
          </p:nvPicPr>
          <p:blipFill>
            <a:blip r:embed="rId8">
              <a:alphaModFix/>
            </a:blip>
            <a:stretch>
              <a:fillRect/>
            </a:stretch>
          </p:blipFill>
          <p:spPr>
            <a:xfrm>
              <a:off x="5013250" y="3349825"/>
              <a:ext cx="3408051" cy="906949"/>
            </a:xfrm>
            <a:prstGeom prst="rect">
              <a:avLst/>
            </a:prstGeom>
            <a:noFill/>
            <a:ln>
              <a:noFill/>
            </a:ln>
          </p:spPr>
        </p:pic>
        <p:pic>
          <p:nvPicPr>
            <p:cNvPr id="217" name="Google Shape;217;p30"/>
            <p:cNvPicPr preferRelativeResize="0"/>
            <p:nvPr/>
          </p:nvPicPr>
          <p:blipFill>
            <a:blip r:embed="rId9">
              <a:alphaModFix/>
            </a:blip>
            <a:stretch>
              <a:fillRect/>
            </a:stretch>
          </p:blipFill>
          <p:spPr>
            <a:xfrm>
              <a:off x="6750700" y="2396300"/>
              <a:ext cx="1675610" cy="901376"/>
            </a:xfrm>
            <a:prstGeom prst="rect">
              <a:avLst/>
            </a:prstGeom>
            <a:noFill/>
            <a:ln>
              <a:noFill/>
            </a:ln>
          </p:spPr>
        </p:pic>
        <p:sp>
          <p:nvSpPr>
            <p:cNvPr id="218" name="Google Shape;218;p30"/>
            <p:cNvSpPr/>
            <p:nvPr/>
          </p:nvSpPr>
          <p:spPr>
            <a:xfrm>
              <a:off x="5366475" y="2019700"/>
              <a:ext cx="354600" cy="6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9" name="Google Shape;219;p30"/>
            <p:cNvSpPr/>
            <p:nvPr/>
          </p:nvSpPr>
          <p:spPr>
            <a:xfrm>
              <a:off x="5948550" y="2019700"/>
              <a:ext cx="414300" cy="6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0" name="Google Shape;220;p30"/>
            <p:cNvSpPr/>
            <p:nvPr/>
          </p:nvSpPr>
          <p:spPr>
            <a:xfrm>
              <a:off x="8025025" y="3006100"/>
              <a:ext cx="308700" cy="11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1" name="Google Shape;221;p30"/>
            <p:cNvSpPr/>
            <p:nvPr/>
          </p:nvSpPr>
          <p:spPr>
            <a:xfrm>
              <a:off x="7123400" y="2048900"/>
              <a:ext cx="354600" cy="6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2" name="Google Shape;222;p30"/>
            <p:cNvSpPr/>
            <p:nvPr/>
          </p:nvSpPr>
          <p:spPr>
            <a:xfrm>
              <a:off x="7705475" y="2048900"/>
              <a:ext cx="414300" cy="6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3" name="Google Shape;223;p30"/>
            <p:cNvSpPr txBox="1"/>
            <p:nvPr/>
          </p:nvSpPr>
          <p:spPr>
            <a:xfrm>
              <a:off x="5170131" y="1987000"/>
              <a:ext cx="747300" cy="116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400">
                  <a:solidFill>
                    <a:schemeClr val="dk1"/>
                  </a:solidFill>
                  <a:latin typeface="Open Sans"/>
                  <a:ea typeface="Open Sans"/>
                  <a:cs typeface="Open Sans"/>
                  <a:sym typeface="Open Sans"/>
                </a:rPr>
                <a:t>당뇨, A 약물 복용 코호트</a:t>
              </a:r>
              <a:endParaRPr i="0" sz="100" u="none" cap="none" strike="noStrike">
                <a:solidFill>
                  <a:srgbClr val="000000"/>
                </a:solidFill>
              </a:endParaRPr>
            </a:p>
          </p:txBody>
        </p:sp>
        <p:sp>
          <p:nvSpPr>
            <p:cNvPr id="224" name="Google Shape;224;p30"/>
            <p:cNvSpPr txBox="1"/>
            <p:nvPr/>
          </p:nvSpPr>
          <p:spPr>
            <a:xfrm>
              <a:off x="5782056" y="1983561"/>
              <a:ext cx="747300" cy="116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400">
                  <a:solidFill>
                    <a:schemeClr val="dk1"/>
                  </a:solidFill>
                  <a:latin typeface="Open Sans"/>
                  <a:ea typeface="Open Sans"/>
                  <a:cs typeface="Open Sans"/>
                  <a:sym typeface="Open Sans"/>
                </a:rPr>
                <a:t>당뇨, B 약물 복용 코호트</a:t>
              </a:r>
              <a:endParaRPr i="0" sz="100" u="none" cap="none" strike="noStrike">
                <a:solidFill>
                  <a:srgbClr val="000000"/>
                </a:solidFill>
              </a:endParaRPr>
            </a:p>
          </p:txBody>
        </p:sp>
        <p:sp>
          <p:nvSpPr>
            <p:cNvPr id="225" name="Google Shape;225;p30"/>
            <p:cNvSpPr txBox="1"/>
            <p:nvPr/>
          </p:nvSpPr>
          <p:spPr>
            <a:xfrm>
              <a:off x="6908893" y="2012096"/>
              <a:ext cx="747300" cy="116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400">
                  <a:solidFill>
                    <a:schemeClr val="dk1"/>
                  </a:solidFill>
                  <a:latin typeface="Open Sans"/>
                  <a:ea typeface="Open Sans"/>
                  <a:cs typeface="Open Sans"/>
                  <a:sym typeface="Open Sans"/>
                </a:rPr>
                <a:t>당뇨, A 약물 복용 코호트</a:t>
              </a:r>
              <a:endParaRPr i="0" sz="100" u="none" cap="none" strike="noStrike">
                <a:solidFill>
                  <a:srgbClr val="000000"/>
                </a:solidFill>
              </a:endParaRPr>
            </a:p>
          </p:txBody>
        </p:sp>
        <p:sp>
          <p:nvSpPr>
            <p:cNvPr id="226" name="Google Shape;226;p30"/>
            <p:cNvSpPr txBox="1"/>
            <p:nvPr/>
          </p:nvSpPr>
          <p:spPr>
            <a:xfrm>
              <a:off x="7520818" y="2008658"/>
              <a:ext cx="747300" cy="116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400">
                  <a:solidFill>
                    <a:schemeClr val="dk1"/>
                  </a:solidFill>
                  <a:latin typeface="Open Sans"/>
                  <a:ea typeface="Open Sans"/>
                  <a:cs typeface="Open Sans"/>
                  <a:sym typeface="Open Sans"/>
                </a:rPr>
                <a:t>당뇨, B 약물 복용 코호트</a:t>
              </a:r>
              <a:endParaRPr i="0" sz="100" u="none" cap="none" strike="noStrike">
                <a:solidFill>
                  <a:srgbClr val="000000"/>
                </a:solidFill>
              </a:endParaRPr>
            </a:p>
          </p:txBody>
        </p:sp>
        <p:sp>
          <p:nvSpPr>
            <p:cNvPr id="227" name="Google Shape;227;p30"/>
            <p:cNvSpPr/>
            <p:nvPr/>
          </p:nvSpPr>
          <p:spPr>
            <a:xfrm>
              <a:off x="8046050" y="3548700"/>
              <a:ext cx="267900" cy="9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8" name="Google Shape;228;p30"/>
            <p:cNvSpPr txBox="1"/>
            <p:nvPr/>
          </p:nvSpPr>
          <p:spPr>
            <a:xfrm>
              <a:off x="7827208" y="3526761"/>
              <a:ext cx="747300" cy="89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200">
                  <a:solidFill>
                    <a:schemeClr val="dk1"/>
                  </a:solidFill>
                  <a:latin typeface="Open Sans"/>
                  <a:ea typeface="Open Sans"/>
                  <a:cs typeface="Open Sans"/>
                  <a:sym typeface="Open Sans"/>
                </a:rPr>
                <a:t>당뇨, A 약물 복용 코호트</a:t>
              </a:r>
              <a:endParaRPr i="0" sz="200" u="none" cap="none" strike="noStrike">
                <a:solidFill>
                  <a:srgbClr val="000000"/>
                </a:solidFill>
              </a:endParaRPr>
            </a:p>
          </p:txBody>
        </p:sp>
        <p:sp>
          <p:nvSpPr>
            <p:cNvPr id="229" name="Google Shape;229;p30"/>
            <p:cNvSpPr txBox="1"/>
            <p:nvPr/>
          </p:nvSpPr>
          <p:spPr>
            <a:xfrm>
              <a:off x="7827193" y="3585562"/>
              <a:ext cx="747300" cy="89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200">
                  <a:solidFill>
                    <a:schemeClr val="dk1"/>
                  </a:solidFill>
                  <a:latin typeface="Open Sans"/>
                  <a:ea typeface="Open Sans"/>
                  <a:cs typeface="Open Sans"/>
                  <a:sym typeface="Open Sans"/>
                </a:rPr>
                <a:t>당뇨, B 약물 복용 코호트</a:t>
              </a:r>
              <a:endParaRPr i="0" sz="200" u="none" cap="none" strike="noStrike">
                <a:solidFill>
                  <a:srgbClr val="000000"/>
                </a:solidFill>
              </a:endParaRPr>
            </a:p>
          </p:txBody>
        </p:sp>
        <p:sp>
          <p:nvSpPr>
            <p:cNvPr id="230" name="Google Shape;230;p30"/>
            <p:cNvSpPr/>
            <p:nvPr/>
          </p:nvSpPr>
          <p:spPr>
            <a:xfrm>
              <a:off x="7443625" y="2577450"/>
              <a:ext cx="308700" cy="45600"/>
            </a:xfrm>
            <a:prstGeom prst="rect">
              <a:avLst/>
            </a:prstGeom>
            <a:solidFill>
              <a:srgbClr val="F9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1" name="Google Shape;231;p30"/>
            <p:cNvSpPr/>
            <p:nvPr/>
          </p:nvSpPr>
          <p:spPr>
            <a:xfrm>
              <a:off x="7811075" y="2577450"/>
              <a:ext cx="398700" cy="45600"/>
            </a:xfrm>
            <a:prstGeom prst="rect">
              <a:avLst/>
            </a:prstGeom>
            <a:solidFill>
              <a:srgbClr val="F9FA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2" name="Google Shape;232;p30"/>
            <p:cNvSpPr txBox="1"/>
            <p:nvPr/>
          </p:nvSpPr>
          <p:spPr>
            <a:xfrm>
              <a:off x="7179208" y="2555699"/>
              <a:ext cx="747300" cy="89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200">
                  <a:solidFill>
                    <a:schemeClr val="dk1"/>
                  </a:solidFill>
                  <a:latin typeface="Open Sans"/>
                  <a:ea typeface="Open Sans"/>
                  <a:cs typeface="Open Sans"/>
                  <a:sym typeface="Open Sans"/>
                </a:rPr>
                <a:t>당뇨, A 약물 복용 코호트</a:t>
              </a:r>
              <a:endParaRPr i="0" sz="200" u="none" cap="none" strike="noStrike">
                <a:solidFill>
                  <a:srgbClr val="000000"/>
                </a:solidFill>
              </a:endParaRPr>
            </a:p>
          </p:txBody>
        </p:sp>
        <p:sp>
          <p:nvSpPr>
            <p:cNvPr id="233" name="Google Shape;233;p30"/>
            <p:cNvSpPr txBox="1"/>
            <p:nvPr/>
          </p:nvSpPr>
          <p:spPr>
            <a:xfrm>
              <a:off x="7554993" y="2555700"/>
              <a:ext cx="747300" cy="891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lang="ko" sz="200">
                  <a:solidFill>
                    <a:schemeClr val="dk1"/>
                  </a:solidFill>
                  <a:latin typeface="Open Sans"/>
                  <a:ea typeface="Open Sans"/>
                  <a:cs typeface="Open Sans"/>
                  <a:sym typeface="Open Sans"/>
                </a:rPr>
                <a:t>당뇨, B 약물 복용 코호트</a:t>
              </a:r>
              <a:endParaRPr i="0" sz="200" u="none" cap="none" strike="noStrike">
                <a:solidFill>
                  <a:srgbClr val="000000"/>
                </a:solidFill>
              </a:endParaRPr>
            </a:p>
          </p:txBody>
        </p:sp>
      </p:grpSp>
      <p:grpSp>
        <p:nvGrpSpPr>
          <p:cNvPr id="234" name="Google Shape;234;p30"/>
          <p:cNvGrpSpPr/>
          <p:nvPr/>
        </p:nvGrpSpPr>
        <p:grpSpPr>
          <a:xfrm>
            <a:off x="2964935" y="3133938"/>
            <a:ext cx="1628100" cy="1229931"/>
            <a:chOff x="2964935" y="3155838"/>
            <a:chExt cx="1628100" cy="1229931"/>
          </a:xfrm>
        </p:grpSpPr>
        <p:sp>
          <p:nvSpPr>
            <p:cNvPr id="235" name="Google Shape;235;p30"/>
            <p:cNvSpPr txBox="1"/>
            <p:nvPr/>
          </p:nvSpPr>
          <p:spPr>
            <a:xfrm>
              <a:off x="2964935" y="4192569"/>
              <a:ext cx="1628100" cy="1932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b="1" lang="ko" sz="900">
                  <a:solidFill>
                    <a:schemeClr val="dk1"/>
                  </a:solidFill>
                  <a:latin typeface="Open Sans"/>
                  <a:ea typeface="Open Sans"/>
                  <a:cs typeface="Open Sans"/>
                  <a:sym typeface="Open Sans"/>
                </a:rPr>
                <a:t>당뇨, B 약물 복용 코호트</a:t>
              </a:r>
              <a:endParaRPr b="0" i="0" sz="600" u="none" cap="none" strike="noStrike">
                <a:solidFill>
                  <a:srgbClr val="000000"/>
                </a:solidFill>
                <a:latin typeface="Arial"/>
                <a:ea typeface="Arial"/>
                <a:cs typeface="Arial"/>
                <a:sym typeface="Arial"/>
              </a:endParaRPr>
            </a:p>
          </p:txBody>
        </p:sp>
        <p:grpSp>
          <p:nvGrpSpPr>
            <p:cNvPr id="236" name="Google Shape;236;p30"/>
            <p:cNvGrpSpPr/>
            <p:nvPr/>
          </p:nvGrpSpPr>
          <p:grpSpPr>
            <a:xfrm>
              <a:off x="3280375" y="3155838"/>
              <a:ext cx="997200" cy="990000"/>
              <a:chOff x="5418933" y="2962912"/>
              <a:chExt cx="997200" cy="990000"/>
            </a:xfrm>
          </p:grpSpPr>
          <p:pic>
            <p:nvPicPr>
              <p:cNvPr id="237" name="Google Shape;237;p30"/>
              <p:cNvPicPr preferRelativeResize="0"/>
              <p:nvPr/>
            </p:nvPicPr>
            <p:blipFill rotWithShape="1">
              <a:blip r:embed="rId3">
                <a:alphaModFix/>
              </a:blip>
              <a:srcRect b="34474" l="72830" r="1254" t="39801"/>
              <a:stretch/>
            </p:blipFill>
            <p:spPr>
              <a:xfrm>
                <a:off x="5418933" y="2962912"/>
                <a:ext cx="997200" cy="990000"/>
              </a:xfrm>
              <a:prstGeom prst="ellipse">
                <a:avLst/>
              </a:prstGeom>
              <a:noFill/>
              <a:ln>
                <a:noFill/>
              </a:ln>
            </p:spPr>
          </p:pic>
          <p:pic>
            <p:nvPicPr>
              <p:cNvPr id="238" name="Google Shape;238;p30"/>
              <p:cNvPicPr preferRelativeResize="0"/>
              <p:nvPr/>
            </p:nvPicPr>
            <p:blipFill rotWithShape="1">
              <a:blip r:embed="rId10">
                <a:alphaModFix/>
              </a:blip>
              <a:srcRect b="0" l="0" r="9828" t="0"/>
              <a:stretch/>
            </p:blipFill>
            <p:spPr>
              <a:xfrm>
                <a:off x="6102892" y="3408465"/>
                <a:ext cx="177204" cy="362331"/>
              </a:xfrm>
              <a:prstGeom prst="rect">
                <a:avLst/>
              </a:prstGeom>
              <a:noFill/>
              <a:ln>
                <a:noFill/>
              </a:ln>
            </p:spPr>
          </p:pic>
        </p:grpSp>
      </p:grpSp>
      <p:sp>
        <p:nvSpPr>
          <p:cNvPr id="239" name="Google Shape;239;p30"/>
          <p:cNvSpPr txBox="1"/>
          <p:nvPr/>
        </p:nvSpPr>
        <p:spPr>
          <a:xfrm>
            <a:off x="5313950" y="4166327"/>
            <a:ext cx="2434500" cy="285300"/>
          </a:xfrm>
          <a:prstGeom prst="rect">
            <a:avLst/>
          </a:prstGeom>
          <a:noFill/>
          <a:ln>
            <a:noFill/>
          </a:ln>
        </p:spPr>
        <p:txBody>
          <a:bodyPr anchorCtr="0" anchor="t" bIns="27000" lIns="0" spcFirstLastPara="1" rIns="0" wrap="square" tIns="27000">
            <a:spAutoFit/>
          </a:bodyPr>
          <a:lstStyle/>
          <a:p>
            <a:pPr indent="0" lvl="0" marL="0" marR="0" rtl="0" algn="ctr">
              <a:lnSpc>
                <a:spcPct val="115000"/>
              </a:lnSpc>
              <a:spcBef>
                <a:spcPts val="0"/>
              </a:spcBef>
              <a:spcAft>
                <a:spcPts val="0"/>
              </a:spcAft>
              <a:buClr>
                <a:srgbClr val="000000"/>
              </a:buClr>
              <a:buSzPts val="1100"/>
              <a:buFont typeface="Arial"/>
              <a:buNone/>
            </a:pPr>
            <a:r>
              <a:rPr b="1" lang="ko" sz="1500">
                <a:solidFill>
                  <a:schemeClr val="dk1"/>
                </a:solidFill>
                <a:latin typeface="Open Sans"/>
                <a:ea typeface="Open Sans"/>
                <a:cs typeface="Open Sans"/>
                <a:sym typeface="Open Sans"/>
              </a:rPr>
              <a:t>코호트 간의 비교를 통한 연구</a:t>
            </a:r>
            <a:endParaRPr b="0" i="0" sz="1200" u="none" cap="none" strike="noStrike">
              <a:solidFill>
                <a:srgbClr val="000000"/>
              </a:solidFill>
              <a:latin typeface="Arial"/>
              <a:ea typeface="Arial"/>
              <a:cs typeface="Arial"/>
              <a:sym typeface="Arial"/>
            </a:endParaRPr>
          </a:p>
        </p:txBody>
      </p:sp>
      <p:sp>
        <p:nvSpPr>
          <p:cNvPr id="240" name="Google Shape;240;p30"/>
          <p:cNvSpPr txBox="1"/>
          <p:nvPr/>
        </p:nvSpPr>
        <p:spPr>
          <a:xfrm>
            <a:off x="6184200" y="0"/>
            <a:ext cx="362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solidFill>
                  <a:srgbClr val="434343"/>
                </a:solidFill>
                <a:latin typeface="Montserrat"/>
                <a:ea typeface="Montserrat"/>
                <a:cs typeface="Montserrat"/>
                <a:sym typeface="Montserrat"/>
              </a:rPr>
              <a:t>1.2 표준화(OMOP CDM) 및 코호트 연구의 필요성</a:t>
            </a:r>
            <a:endParaRPr sz="1000">
              <a:solidFill>
                <a:srgbClr val="434343"/>
              </a:solidFill>
            </a:endParaRPr>
          </a:p>
        </p:txBody>
      </p:sp>
      <p:pic>
        <p:nvPicPr>
          <p:cNvPr id="241" name="Google Shape;241;p30"/>
          <p:cNvPicPr preferRelativeResize="0"/>
          <p:nvPr/>
        </p:nvPicPr>
        <p:blipFill rotWithShape="1">
          <a:blip r:embed="rId11">
            <a:alphaModFix/>
          </a:blip>
          <a:srcRect b="13801" l="9900" r="9480" t="6006"/>
          <a:stretch/>
        </p:blipFill>
        <p:spPr>
          <a:xfrm>
            <a:off x="3257125" y="1022900"/>
            <a:ext cx="1043700" cy="10380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oodoo Powerpoint Template">
  <a:themeElements>
    <a:clrScheme name="Custom 5">
      <a:dk1>
        <a:srgbClr val="222222"/>
      </a:dk1>
      <a:lt1>
        <a:srgbClr val="F7F7F7"/>
      </a:lt1>
      <a:dk2>
        <a:srgbClr val="222222"/>
      </a:dk2>
      <a:lt2>
        <a:srgbClr val="FEFFFF"/>
      </a:lt2>
      <a:accent1>
        <a:srgbClr val="1D46F3"/>
      </a:accent1>
      <a:accent2>
        <a:srgbClr val="F61F40"/>
      </a:accent2>
      <a:accent3>
        <a:srgbClr val="F88657"/>
      </a:accent3>
      <a:accent4>
        <a:srgbClr val="C13CD5"/>
      </a:accent4>
      <a:accent5>
        <a:srgbClr val="39BDCC"/>
      </a:accent5>
      <a:accent6>
        <a:srgbClr val="25CE97"/>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